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580" r:id="rId5"/>
    <p:sldId id="579" r:id="rId6"/>
    <p:sldId id="584" r:id="rId7"/>
    <p:sldId id="311" r:id="rId8"/>
    <p:sldId id="581" r:id="rId9"/>
    <p:sldId id="582" r:id="rId10"/>
    <p:sldId id="583" r:id="rId11"/>
    <p:sldId id="585" r:id="rId12"/>
    <p:sldId id="586" r:id="rId13"/>
    <p:sldId id="587" r:id="rId14"/>
    <p:sldId id="588" r:id="rId15"/>
    <p:sldId id="589" r:id="rId16"/>
    <p:sldId id="590" r:id="rId17"/>
    <p:sldId id="591" r:id="rId18"/>
    <p:sldId id="592" r:id="rId19"/>
    <p:sldId id="593" r:id="rId20"/>
    <p:sldId id="594" r:id="rId21"/>
    <p:sldId id="595" r:id="rId22"/>
    <p:sldId id="596" r:id="rId23"/>
    <p:sldId id="597" r:id="rId24"/>
    <p:sldId id="598" r:id="rId25"/>
    <p:sldId id="599" r:id="rId26"/>
    <p:sldId id="600" r:id="rId27"/>
    <p:sldId id="602" r:id="rId28"/>
    <p:sldId id="603" r:id="rId29"/>
    <p:sldId id="609" r:id="rId30"/>
    <p:sldId id="610" r:id="rId31"/>
    <p:sldId id="612" r:id="rId32"/>
    <p:sldId id="611" r:id="rId33"/>
    <p:sldId id="613" r:id="rId34"/>
    <p:sldId id="604" r:id="rId35"/>
    <p:sldId id="605" r:id="rId36"/>
    <p:sldId id="606" r:id="rId37"/>
    <p:sldId id="608" r:id="rId38"/>
    <p:sldId id="607" r:id="rId39"/>
    <p:sldId id="614" r:id="rId40"/>
    <p:sldId id="615" r:id="rId41"/>
    <p:sldId id="616" r:id="rId42"/>
    <p:sldId id="54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CBB1C-A746-4059-AC9D-A0BA984624B0}" v="45" dt="2023-06-28T13:43:56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Bower" userId="57b90be3-e772-4f28-82a9-6cbcca8eec41" providerId="ADAL" clId="{198CBB1C-A746-4059-AC9D-A0BA984624B0}"/>
    <pc:docChg chg="addSld delSld modSld">
      <pc:chgData name="Jordan Bower" userId="57b90be3-e772-4f28-82a9-6cbcca8eec41" providerId="ADAL" clId="{198CBB1C-A746-4059-AC9D-A0BA984624B0}" dt="2023-06-28T13:43:56.172" v="41"/>
      <pc:docMkLst>
        <pc:docMk/>
      </pc:docMkLst>
      <pc:sldChg chg="add del">
        <pc:chgData name="Jordan Bower" userId="57b90be3-e772-4f28-82a9-6cbcca8eec41" providerId="ADAL" clId="{198CBB1C-A746-4059-AC9D-A0BA984624B0}" dt="2023-06-28T13:43:56.172" v="41"/>
        <pc:sldMkLst>
          <pc:docMk/>
          <pc:sldMk cId="561094275" sldId="549"/>
        </pc:sldMkLst>
      </pc:sldChg>
      <pc:sldChg chg="modSp">
        <pc:chgData name="Jordan Bower" userId="57b90be3-e772-4f28-82a9-6cbcca8eec41" providerId="ADAL" clId="{198CBB1C-A746-4059-AC9D-A0BA984624B0}" dt="2023-06-28T13:42:51.402" v="39" actId="20577"/>
        <pc:sldMkLst>
          <pc:docMk/>
          <pc:sldMk cId="3564340638" sldId="579"/>
        </pc:sldMkLst>
        <pc:graphicFrameChg chg="mod">
          <ac:chgData name="Jordan Bower" userId="57b90be3-e772-4f28-82a9-6cbcca8eec41" providerId="ADAL" clId="{198CBB1C-A746-4059-AC9D-A0BA984624B0}" dt="2023-06-28T13:42:51.402" v="39" actId="20577"/>
          <ac:graphicFrameMkLst>
            <pc:docMk/>
            <pc:sldMk cId="3564340638" sldId="579"/>
            <ac:graphicFrameMk id="5" creationId="{680E8E09-AFB3-4FAA-AD17-C5308EABEC41}"/>
          </ac:graphicFrameMkLst>
        </pc:graphicFrameChg>
      </pc:sldChg>
      <pc:sldChg chg="modSp mod">
        <pc:chgData name="Jordan Bower" userId="57b90be3-e772-4f28-82a9-6cbcca8eec41" providerId="ADAL" clId="{198CBB1C-A746-4059-AC9D-A0BA984624B0}" dt="2023-06-28T13:41:13.035" v="1" actId="2711"/>
        <pc:sldMkLst>
          <pc:docMk/>
          <pc:sldMk cId="3110930260" sldId="580"/>
        </pc:sldMkLst>
        <pc:spChg chg="mod">
          <ac:chgData name="Jordan Bower" userId="57b90be3-e772-4f28-82a9-6cbcca8eec41" providerId="ADAL" clId="{198CBB1C-A746-4059-AC9D-A0BA984624B0}" dt="2023-06-28T13:41:13.035" v="1" actId="2711"/>
          <ac:spMkLst>
            <pc:docMk/>
            <pc:sldMk cId="3110930260" sldId="580"/>
            <ac:spMk id="2" creationId="{D7EF0762-DFD6-4265-BF66-9EFA52C75894}"/>
          </ac:spMkLst>
        </pc:spChg>
      </pc:sldChg>
    </pc:docChg>
  </pc:docChgLst>
  <pc:docChgLst>
    <pc:chgData name="Jordan Bower" userId="57b90be3-e772-4f28-82a9-6cbcca8eec41" providerId="ADAL" clId="{1A1D9968-9333-499B-A2D4-005BBF0B245C}"/>
    <pc:docChg chg="custSel addSld delSld modSld">
      <pc:chgData name="Jordan Bower" userId="57b90be3-e772-4f28-82a9-6cbcca8eec41" providerId="ADAL" clId="{1A1D9968-9333-499B-A2D4-005BBF0B245C}" dt="2022-01-27T13:43:39.432" v="3" actId="478"/>
      <pc:docMkLst>
        <pc:docMk/>
      </pc:docMkLst>
      <pc:sldChg chg="addSp delSp modSp mod">
        <pc:chgData name="Jordan Bower" userId="57b90be3-e772-4f28-82a9-6cbcca8eec41" providerId="ADAL" clId="{1A1D9968-9333-499B-A2D4-005BBF0B245C}" dt="2022-01-27T13:43:39.432" v="3" actId="478"/>
        <pc:sldMkLst>
          <pc:docMk/>
          <pc:sldMk cId="124876767" sldId="581"/>
        </pc:sldMkLst>
        <pc:picChg chg="add del mod">
          <ac:chgData name="Jordan Bower" userId="57b90be3-e772-4f28-82a9-6cbcca8eec41" providerId="ADAL" clId="{1A1D9968-9333-499B-A2D4-005BBF0B245C}" dt="2022-01-27T13:43:39.432" v="3" actId="478"/>
          <ac:picMkLst>
            <pc:docMk/>
            <pc:sldMk cId="124876767" sldId="581"/>
            <ac:picMk id="9" creationId="{D626F05C-ED6C-4A3A-B790-F96D774C3BF7}"/>
          </ac:picMkLst>
        </pc:picChg>
      </pc:sldChg>
      <pc:sldChg chg="add del">
        <pc:chgData name="Jordan Bower" userId="57b90be3-e772-4f28-82a9-6cbcca8eec41" providerId="ADAL" clId="{1A1D9968-9333-499B-A2D4-005BBF0B245C}" dt="2022-01-27T13:42:50.305" v="1"/>
        <pc:sldMkLst>
          <pc:docMk/>
          <pc:sldMk cId="914189077" sldId="61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slide" Target="../slides/slide31.xml"/><Relationship Id="rId1" Type="http://schemas.openxmlformats.org/officeDocument/2006/relationships/slide" Target="../slides/slide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slide" Target="../slides/slide21.xm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EE67A-0A2C-4363-A784-364A80B914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744EF1-C0FC-407F-BE8E-D73D5B28BE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>
              <a:hlinkClick xmlns:r="http://schemas.openxmlformats.org/officeDocument/2006/relationships" r:id="rId1" action="ppaction://hlinksldjump"/>
            </a:rPr>
            <a:t>Game Setup</a:t>
          </a:r>
          <a:endParaRPr lang="en-US" sz="2400" b="0" dirty="0"/>
        </a:p>
      </dgm:t>
    </dgm:pt>
    <dgm:pt modelId="{2BF0D831-533C-4378-B6F9-2841974ABBED}" type="parTrans" cxnId="{EC5AFD16-E77D-4956-88C5-728E9C23C120}">
      <dgm:prSet/>
      <dgm:spPr/>
      <dgm:t>
        <a:bodyPr/>
        <a:lstStyle/>
        <a:p>
          <a:endParaRPr lang="en-US"/>
        </a:p>
      </dgm:t>
    </dgm:pt>
    <dgm:pt modelId="{94E245E7-DFA3-4BA4-B08B-114BF06C316D}" type="sibTrans" cxnId="{EC5AFD16-E77D-4956-88C5-728E9C23C120}">
      <dgm:prSet/>
      <dgm:spPr/>
      <dgm:t>
        <a:bodyPr/>
        <a:lstStyle/>
        <a:p>
          <a:endParaRPr lang="en-US"/>
        </a:p>
      </dgm:t>
    </dgm:pt>
    <dgm:pt modelId="{AA33FDDD-50E2-46D4-9D7E-A47B124A88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>
              <a:hlinkClick xmlns:r="http://schemas.openxmlformats.org/officeDocument/2006/relationships" r:id="rId2" action="ppaction://hlinksldjump"/>
            </a:rPr>
            <a:t>Count</a:t>
          </a:r>
          <a:endParaRPr lang="en-US" sz="2400" b="0" dirty="0"/>
        </a:p>
      </dgm:t>
    </dgm:pt>
    <dgm:pt modelId="{5B1196FE-F897-472B-9DCE-CE7C7034EED5}" type="parTrans" cxnId="{12F232F7-7489-4F46-BFCE-30B95CDFA713}">
      <dgm:prSet/>
      <dgm:spPr/>
      <dgm:t>
        <a:bodyPr/>
        <a:lstStyle/>
        <a:p>
          <a:endParaRPr lang="en-US"/>
        </a:p>
      </dgm:t>
    </dgm:pt>
    <dgm:pt modelId="{B67B4E3A-3594-43AC-B7A9-3BD6ACC58522}" type="sibTrans" cxnId="{12F232F7-7489-4F46-BFCE-30B95CDFA713}">
      <dgm:prSet/>
      <dgm:spPr/>
      <dgm:t>
        <a:bodyPr/>
        <a:lstStyle/>
        <a:p>
          <a:endParaRPr lang="en-US"/>
        </a:p>
      </dgm:t>
    </dgm:pt>
    <dgm:pt modelId="{11C9510C-C8DA-42DB-93F0-32C736EC0B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>
              <a:hlinkClick xmlns:r="http://schemas.openxmlformats.org/officeDocument/2006/relationships" r:id="rId3" action="ppaction://hlinksldjump"/>
            </a:rPr>
            <a:t>Sales and Inventory</a:t>
          </a:r>
          <a:endParaRPr lang="en-US" sz="2400" b="0" dirty="0"/>
        </a:p>
      </dgm:t>
    </dgm:pt>
    <dgm:pt modelId="{264FFFB7-FB56-4BD3-886D-F84300345A61}" type="parTrans" cxnId="{90E3A8C1-005C-4003-8738-5575B2C52DE4}">
      <dgm:prSet/>
      <dgm:spPr/>
      <dgm:t>
        <a:bodyPr/>
        <a:lstStyle/>
        <a:p>
          <a:endParaRPr lang="en-US"/>
        </a:p>
      </dgm:t>
    </dgm:pt>
    <dgm:pt modelId="{AC741739-FF79-4C59-969F-99CFE9C81659}" type="sibTrans" cxnId="{90E3A8C1-005C-4003-8738-5575B2C52DE4}">
      <dgm:prSet/>
      <dgm:spPr/>
      <dgm:t>
        <a:bodyPr/>
        <a:lstStyle/>
        <a:p>
          <a:endParaRPr lang="en-US"/>
        </a:p>
      </dgm:t>
    </dgm:pt>
    <dgm:pt modelId="{247E0D50-6BFB-4624-BD2A-9B12468665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>
              <a:hlinkClick xmlns:r="http://schemas.openxmlformats.org/officeDocument/2006/relationships" r:id="rId4" action="ppaction://hlinksldjump"/>
            </a:rPr>
            <a:t>Purchases &amp; Returns</a:t>
          </a:r>
          <a:endParaRPr lang="en-US" sz="2400" b="0" dirty="0"/>
        </a:p>
      </dgm:t>
    </dgm:pt>
    <dgm:pt modelId="{011C6C36-D098-4ED2-9610-77127EC1E692}" type="sibTrans" cxnId="{2BB18ED7-807E-43E5-BEB0-B5A652EFC762}">
      <dgm:prSet/>
      <dgm:spPr/>
      <dgm:t>
        <a:bodyPr/>
        <a:lstStyle/>
        <a:p>
          <a:endParaRPr lang="en-US"/>
        </a:p>
      </dgm:t>
    </dgm:pt>
    <dgm:pt modelId="{30C36270-BF61-42F3-B7D2-BB3AFDA3C0B1}" type="parTrans" cxnId="{2BB18ED7-807E-43E5-BEB0-B5A652EFC762}">
      <dgm:prSet/>
      <dgm:spPr/>
      <dgm:t>
        <a:bodyPr/>
        <a:lstStyle/>
        <a:p>
          <a:endParaRPr lang="en-US"/>
        </a:p>
      </dgm:t>
    </dgm:pt>
    <dgm:pt modelId="{215705BF-C6B7-4E71-9011-F5FF0C02183C}" type="pres">
      <dgm:prSet presAssocID="{65DEE67A-0A2C-4363-A784-364A80B9147E}" presName="root" presStyleCnt="0">
        <dgm:presLayoutVars>
          <dgm:dir/>
          <dgm:resizeHandles val="exact"/>
        </dgm:presLayoutVars>
      </dgm:prSet>
      <dgm:spPr/>
    </dgm:pt>
    <dgm:pt modelId="{903AE3D0-D6AC-43A9-A4F8-5186D4BB76A9}" type="pres">
      <dgm:prSet presAssocID="{33744EF1-C0FC-407F-BE8E-D73D5B28BEE9}" presName="compNode" presStyleCnt="0"/>
      <dgm:spPr/>
    </dgm:pt>
    <dgm:pt modelId="{D2415140-D352-420B-BD4D-3CD34CF01503}" type="pres">
      <dgm:prSet presAssocID="{33744EF1-C0FC-407F-BE8E-D73D5B28BEE9}" presName="bgRect" presStyleLbl="bgShp" presStyleIdx="0" presStyleCnt="4" custLinFactNeighborX="-2682"/>
      <dgm:spPr/>
    </dgm:pt>
    <dgm:pt modelId="{A4D5409C-0FEE-43F1-A481-69A07345A141}" type="pres">
      <dgm:prSet presAssocID="{33744EF1-C0FC-407F-BE8E-D73D5B28BEE9}" presName="iconRect" presStyleLbl="node1" presStyleIdx="0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E47DD69-3BF5-402E-9313-8F58BBD0A05A}" type="pres">
      <dgm:prSet presAssocID="{33744EF1-C0FC-407F-BE8E-D73D5B28BEE9}" presName="spaceRect" presStyleCnt="0"/>
      <dgm:spPr/>
    </dgm:pt>
    <dgm:pt modelId="{214F8EAB-6994-4EFC-A69E-24BE9DA59D01}" type="pres">
      <dgm:prSet presAssocID="{33744EF1-C0FC-407F-BE8E-D73D5B28BEE9}" presName="parTx" presStyleLbl="revTx" presStyleIdx="0" presStyleCnt="4">
        <dgm:presLayoutVars>
          <dgm:chMax val="0"/>
          <dgm:chPref val="0"/>
        </dgm:presLayoutVars>
      </dgm:prSet>
      <dgm:spPr/>
    </dgm:pt>
    <dgm:pt modelId="{D3F74C55-5EE6-48CE-87ED-5996B2EEBAA6}" type="pres">
      <dgm:prSet presAssocID="{94E245E7-DFA3-4BA4-B08B-114BF06C316D}" presName="sibTrans" presStyleCnt="0"/>
      <dgm:spPr/>
    </dgm:pt>
    <dgm:pt modelId="{84178982-6C14-49DF-A66A-D117C5151773}" type="pres">
      <dgm:prSet presAssocID="{247E0D50-6BFB-4624-BD2A-9B1246866571}" presName="compNode" presStyleCnt="0"/>
      <dgm:spPr/>
    </dgm:pt>
    <dgm:pt modelId="{B6BBE272-DE60-49B7-9C59-E148A8ABFF86}" type="pres">
      <dgm:prSet presAssocID="{247E0D50-6BFB-4624-BD2A-9B1246866571}" presName="bgRect" presStyleLbl="bgShp" presStyleIdx="1" presStyleCnt="4"/>
      <dgm:spPr/>
    </dgm:pt>
    <dgm:pt modelId="{957D2A13-A2C4-4492-9B5D-E93067516D9F}" type="pres">
      <dgm:prSet presAssocID="{247E0D50-6BFB-4624-BD2A-9B1246866571}" presName="iconRect" presStyleLbl="node1" presStyleIdx="1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B947968-AD90-4EDC-99CD-C57AB612EA8D}" type="pres">
      <dgm:prSet presAssocID="{247E0D50-6BFB-4624-BD2A-9B1246866571}" presName="spaceRect" presStyleCnt="0"/>
      <dgm:spPr/>
    </dgm:pt>
    <dgm:pt modelId="{42E9033A-1517-4348-A1C0-1484A16A9749}" type="pres">
      <dgm:prSet presAssocID="{247E0D50-6BFB-4624-BD2A-9B1246866571}" presName="parTx" presStyleLbl="revTx" presStyleIdx="1" presStyleCnt="4">
        <dgm:presLayoutVars>
          <dgm:chMax val="0"/>
          <dgm:chPref val="0"/>
        </dgm:presLayoutVars>
      </dgm:prSet>
      <dgm:spPr/>
    </dgm:pt>
    <dgm:pt modelId="{8FBA7745-5569-403C-ABF4-D3564D9392CE}" type="pres">
      <dgm:prSet presAssocID="{011C6C36-D098-4ED2-9610-77127EC1E692}" presName="sibTrans" presStyleCnt="0"/>
      <dgm:spPr/>
    </dgm:pt>
    <dgm:pt modelId="{02C9D2E6-5E28-4B0A-919B-D957BBD676F5}" type="pres">
      <dgm:prSet presAssocID="{AA33FDDD-50E2-46D4-9D7E-A47B124A8824}" presName="compNode" presStyleCnt="0"/>
      <dgm:spPr/>
    </dgm:pt>
    <dgm:pt modelId="{DD29C229-8455-4899-AC41-47F3AF2B0A20}" type="pres">
      <dgm:prSet presAssocID="{AA33FDDD-50E2-46D4-9D7E-A47B124A8824}" presName="bgRect" presStyleLbl="bgShp" presStyleIdx="2" presStyleCnt="4"/>
      <dgm:spPr/>
    </dgm:pt>
    <dgm:pt modelId="{8B9CD908-A7F1-4502-8CA2-5077BB26C26C}" type="pres">
      <dgm:prSet presAssocID="{AA33FDDD-50E2-46D4-9D7E-A47B124A8824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0DCD7CF-1D54-4618-A38B-69AADC95CA64}" type="pres">
      <dgm:prSet presAssocID="{AA33FDDD-50E2-46D4-9D7E-A47B124A8824}" presName="spaceRect" presStyleCnt="0"/>
      <dgm:spPr/>
    </dgm:pt>
    <dgm:pt modelId="{EFC2295E-1DCA-4A3A-926A-597201D2FA93}" type="pres">
      <dgm:prSet presAssocID="{AA33FDDD-50E2-46D4-9D7E-A47B124A8824}" presName="parTx" presStyleLbl="revTx" presStyleIdx="2" presStyleCnt="4">
        <dgm:presLayoutVars>
          <dgm:chMax val="0"/>
          <dgm:chPref val="0"/>
        </dgm:presLayoutVars>
      </dgm:prSet>
      <dgm:spPr/>
    </dgm:pt>
    <dgm:pt modelId="{430F7A3B-1050-40AE-96CA-55432603FA9D}" type="pres">
      <dgm:prSet presAssocID="{B67B4E3A-3594-43AC-B7A9-3BD6ACC58522}" presName="sibTrans" presStyleCnt="0"/>
      <dgm:spPr/>
    </dgm:pt>
    <dgm:pt modelId="{AE598B24-941E-475C-B460-A8A464C6BC90}" type="pres">
      <dgm:prSet presAssocID="{11C9510C-C8DA-42DB-93F0-32C736EC0BC9}" presName="compNode" presStyleCnt="0"/>
      <dgm:spPr/>
    </dgm:pt>
    <dgm:pt modelId="{BB0B9DA7-8123-422A-867B-5412C8E9BF8B}" type="pres">
      <dgm:prSet presAssocID="{11C9510C-C8DA-42DB-93F0-32C736EC0BC9}" presName="bgRect" presStyleLbl="bgShp" presStyleIdx="3" presStyleCnt="4"/>
      <dgm:spPr/>
    </dgm:pt>
    <dgm:pt modelId="{2D6C380C-DACD-416F-8880-2E9DF7321822}" type="pres">
      <dgm:prSet presAssocID="{11C9510C-C8DA-42DB-93F0-32C736EC0BC9}" presName="iconRect" presStyleLbl="node1" presStyleIdx="3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8480400-914B-4904-B11D-B0A02F67ADE0}" type="pres">
      <dgm:prSet presAssocID="{11C9510C-C8DA-42DB-93F0-32C736EC0BC9}" presName="spaceRect" presStyleCnt="0"/>
      <dgm:spPr/>
    </dgm:pt>
    <dgm:pt modelId="{9015A855-E3E4-453A-A6C6-358CF925E680}" type="pres">
      <dgm:prSet presAssocID="{11C9510C-C8DA-42DB-93F0-32C736EC0B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C5AFD16-E77D-4956-88C5-728E9C23C120}" srcId="{65DEE67A-0A2C-4363-A784-364A80B9147E}" destId="{33744EF1-C0FC-407F-BE8E-D73D5B28BEE9}" srcOrd="0" destOrd="0" parTransId="{2BF0D831-533C-4378-B6F9-2841974ABBED}" sibTransId="{94E245E7-DFA3-4BA4-B08B-114BF06C316D}"/>
    <dgm:cxn modelId="{1C9A4481-0BD4-4E13-9012-5EF8878AA607}" type="presOf" srcId="{247E0D50-6BFB-4624-BD2A-9B1246866571}" destId="{42E9033A-1517-4348-A1C0-1484A16A9749}" srcOrd="0" destOrd="0" presId="urn:microsoft.com/office/officeart/2018/2/layout/IconVerticalSolidList"/>
    <dgm:cxn modelId="{D9BF3AA2-DFAD-4C7E-ACB9-E873CAF3343E}" type="presOf" srcId="{11C9510C-C8DA-42DB-93F0-32C736EC0BC9}" destId="{9015A855-E3E4-453A-A6C6-358CF925E680}" srcOrd="0" destOrd="0" presId="urn:microsoft.com/office/officeart/2018/2/layout/IconVerticalSolidList"/>
    <dgm:cxn modelId="{1D477CA3-F2E1-4755-95D1-EC526818BDD4}" type="presOf" srcId="{33744EF1-C0FC-407F-BE8E-D73D5B28BEE9}" destId="{214F8EAB-6994-4EFC-A69E-24BE9DA59D01}" srcOrd="0" destOrd="0" presId="urn:microsoft.com/office/officeart/2018/2/layout/IconVerticalSolidList"/>
    <dgm:cxn modelId="{90E3A8C1-005C-4003-8738-5575B2C52DE4}" srcId="{65DEE67A-0A2C-4363-A784-364A80B9147E}" destId="{11C9510C-C8DA-42DB-93F0-32C736EC0BC9}" srcOrd="3" destOrd="0" parTransId="{264FFFB7-FB56-4BD3-886D-F84300345A61}" sibTransId="{AC741739-FF79-4C59-969F-99CFE9C81659}"/>
    <dgm:cxn modelId="{2BB18ED7-807E-43E5-BEB0-B5A652EFC762}" srcId="{65DEE67A-0A2C-4363-A784-364A80B9147E}" destId="{247E0D50-6BFB-4624-BD2A-9B1246866571}" srcOrd="1" destOrd="0" parTransId="{30C36270-BF61-42F3-B7D2-BB3AFDA3C0B1}" sibTransId="{011C6C36-D098-4ED2-9610-77127EC1E692}"/>
    <dgm:cxn modelId="{17206ADA-2E6F-4B91-9FBE-0F4120211881}" type="presOf" srcId="{AA33FDDD-50E2-46D4-9D7E-A47B124A8824}" destId="{EFC2295E-1DCA-4A3A-926A-597201D2FA93}" srcOrd="0" destOrd="0" presId="urn:microsoft.com/office/officeart/2018/2/layout/IconVerticalSolidList"/>
    <dgm:cxn modelId="{B443A5F2-F9B6-4A20-A250-9F8DA2C8BB47}" type="presOf" srcId="{65DEE67A-0A2C-4363-A784-364A80B9147E}" destId="{215705BF-C6B7-4E71-9011-F5FF0C02183C}" srcOrd="0" destOrd="0" presId="urn:microsoft.com/office/officeart/2018/2/layout/IconVerticalSolidList"/>
    <dgm:cxn modelId="{12F232F7-7489-4F46-BFCE-30B95CDFA713}" srcId="{65DEE67A-0A2C-4363-A784-364A80B9147E}" destId="{AA33FDDD-50E2-46D4-9D7E-A47B124A8824}" srcOrd="2" destOrd="0" parTransId="{5B1196FE-F897-472B-9DCE-CE7C7034EED5}" sibTransId="{B67B4E3A-3594-43AC-B7A9-3BD6ACC58522}"/>
    <dgm:cxn modelId="{ABA4779F-39F5-46F5-9FC3-3C4F97D34967}" type="presParOf" srcId="{215705BF-C6B7-4E71-9011-F5FF0C02183C}" destId="{903AE3D0-D6AC-43A9-A4F8-5186D4BB76A9}" srcOrd="0" destOrd="0" presId="urn:microsoft.com/office/officeart/2018/2/layout/IconVerticalSolidList"/>
    <dgm:cxn modelId="{BEB3E2C8-7863-451F-861A-476448F996A7}" type="presParOf" srcId="{903AE3D0-D6AC-43A9-A4F8-5186D4BB76A9}" destId="{D2415140-D352-420B-BD4D-3CD34CF01503}" srcOrd="0" destOrd="0" presId="urn:microsoft.com/office/officeart/2018/2/layout/IconVerticalSolidList"/>
    <dgm:cxn modelId="{476DA9C1-F59E-4FF3-8C46-12A376A8CE55}" type="presParOf" srcId="{903AE3D0-D6AC-43A9-A4F8-5186D4BB76A9}" destId="{A4D5409C-0FEE-43F1-A481-69A07345A141}" srcOrd="1" destOrd="0" presId="urn:microsoft.com/office/officeart/2018/2/layout/IconVerticalSolidList"/>
    <dgm:cxn modelId="{1578FA42-DAED-42BD-AFE2-CAE2C3945C39}" type="presParOf" srcId="{903AE3D0-D6AC-43A9-A4F8-5186D4BB76A9}" destId="{3E47DD69-3BF5-402E-9313-8F58BBD0A05A}" srcOrd="2" destOrd="0" presId="urn:microsoft.com/office/officeart/2018/2/layout/IconVerticalSolidList"/>
    <dgm:cxn modelId="{1F396CEA-24ED-4005-BC42-7F37A339FA2A}" type="presParOf" srcId="{903AE3D0-D6AC-43A9-A4F8-5186D4BB76A9}" destId="{214F8EAB-6994-4EFC-A69E-24BE9DA59D01}" srcOrd="3" destOrd="0" presId="urn:microsoft.com/office/officeart/2018/2/layout/IconVerticalSolidList"/>
    <dgm:cxn modelId="{ACF2B9D2-D002-420D-A131-14521F6B5F5A}" type="presParOf" srcId="{215705BF-C6B7-4E71-9011-F5FF0C02183C}" destId="{D3F74C55-5EE6-48CE-87ED-5996B2EEBAA6}" srcOrd="1" destOrd="0" presId="urn:microsoft.com/office/officeart/2018/2/layout/IconVerticalSolidList"/>
    <dgm:cxn modelId="{AFF88095-5FDD-4E79-A13D-86CA7E6A97F6}" type="presParOf" srcId="{215705BF-C6B7-4E71-9011-F5FF0C02183C}" destId="{84178982-6C14-49DF-A66A-D117C5151773}" srcOrd="2" destOrd="0" presId="urn:microsoft.com/office/officeart/2018/2/layout/IconVerticalSolidList"/>
    <dgm:cxn modelId="{F34FAE96-BDDE-4762-9FD3-CE716F75B9D1}" type="presParOf" srcId="{84178982-6C14-49DF-A66A-D117C5151773}" destId="{B6BBE272-DE60-49B7-9C59-E148A8ABFF86}" srcOrd="0" destOrd="0" presId="urn:microsoft.com/office/officeart/2018/2/layout/IconVerticalSolidList"/>
    <dgm:cxn modelId="{02F02125-1C2D-43D1-A15F-642D07DB16D2}" type="presParOf" srcId="{84178982-6C14-49DF-A66A-D117C5151773}" destId="{957D2A13-A2C4-4492-9B5D-E93067516D9F}" srcOrd="1" destOrd="0" presId="urn:microsoft.com/office/officeart/2018/2/layout/IconVerticalSolidList"/>
    <dgm:cxn modelId="{03178916-B56E-4201-98E0-9F6F06E1BA2B}" type="presParOf" srcId="{84178982-6C14-49DF-A66A-D117C5151773}" destId="{6B947968-AD90-4EDC-99CD-C57AB612EA8D}" srcOrd="2" destOrd="0" presId="urn:microsoft.com/office/officeart/2018/2/layout/IconVerticalSolidList"/>
    <dgm:cxn modelId="{22113A9F-C894-4B06-BD40-3A0499B9F963}" type="presParOf" srcId="{84178982-6C14-49DF-A66A-D117C5151773}" destId="{42E9033A-1517-4348-A1C0-1484A16A9749}" srcOrd="3" destOrd="0" presId="urn:microsoft.com/office/officeart/2018/2/layout/IconVerticalSolidList"/>
    <dgm:cxn modelId="{D645781E-F115-4BD4-ABEE-442DA4F492C7}" type="presParOf" srcId="{215705BF-C6B7-4E71-9011-F5FF0C02183C}" destId="{8FBA7745-5569-403C-ABF4-D3564D9392CE}" srcOrd="3" destOrd="0" presId="urn:microsoft.com/office/officeart/2018/2/layout/IconVerticalSolidList"/>
    <dgm:cxn modelId="{C6B74764-E633-44D4-9605-654BF32C7416}" type="presParOf" srcId="{215705BF-C6B7-4E71-9011-F5FF0C02183C}" destId="{02C9D2E6-5E28-4B0A-919B-D957BBD676F5}" srcOrd="4" destOrd="0" presId="urn:microsoft.com/office/officeart/2018/2/layout/IconVerticalSolidList"/>
    <dgm:cxn modelId="{D89E0108-9E41-4694-ADA2-141638264356}" type="presParOf" srcId="{02C9D2E6-5E28-4B0A-919B-D957BBD676F5}" destId="{DD29C229-8455-4899-AC41-47F3AF2B0A20}" srcOrd="0" destOrd="0" presId="urn:microsoft.com/office/officeart/2018/2/layout/IconVerticalSolidList"/>
    <dgm:cxn modelId="{B60A06BA-A48F-4C9F-9658-2B7CFA8572F3}" type="presParOf" srcId="{02C9D2E6-5E28-4B0A-919B-D957BBD676F5}" destId="{8B9CD908-A7F1-4502-8CA2-5077BB26C26C}" srcOrd="1" destOrd="0" presId="urn:microsoft.com/office/officeart/2018/2/layout/IconVerticalSolidList"/>
    <dgm:cxn modelId="{1C2D5619-4DA0-4B4D-80A4-F93D0DD56449}" type="presParOf" srcId="{02C9D2E6-5E28-4B0A-919B-D957BBD676F5}" destId="{70DCD7CF-1D54-4618-A38B-69AADC95CA64}" srcOrd="2" destOrd="0" presId="urn:microsoft.com/office/officeart/2018/2/layout/IconVerticalSolidList"/>
    <dgm:cxn modelId="{1AA07704-5F2B-47DF-9385-30C1C9358EEC}" type="presParOf" srcId="{02C9D2E6-5E28-4B0A-919B-D957BBD676F5}" destId="{EFC2295E-1DCA-4A3A-926A-597201D2FA93}" srcOrd="3" destOrd="0" presId="urn:microsoft.com/office/officeart/2018/2/layout/IconVerticalSolidList"/>
    <dgm:cxn modelId="{763DC567-0F9D-41C9-B6A5-E15020C4452C}" type="presParOf" srcId="{215705BF-C6B7-4E71-9011-F5FF0C02183C}" destId="{430F7A3B-1050-40AE-96CA-55432603FA9D}" srcOrd="5" destOrd="0" presId="urn:microsoft.com/office/officeart/2018/2/layout/IconVerticalSolidList"/>
    <dgm:cxn modelId="{3E2EEA56-5F74-45AC-9E20-9CB92995A12A}" type="presParOf" srcId="{215705BF-C6B7-4E71-9011-F5FF0C02183C}" destId="{AE598B24-941E-475C-B460-A8A464C6BC90}" srcOrd="6" destOrd="0" presId="urn:microsoft.com/office/officeart/2018/2/layout/IconVerticalSolidList"/>
    <dgm:cxn modelId="{C4C74BA4-7108-4C2E-ABE0-82B2D27DFEEB}" type="presParOf" srcId="{AE598B24-941E-475C-B460-A8A464C6BC90}" destId="{BB0B9DA7-8123-422A-867B-5412C8E9BF8B}" srcOrd="0" destOrd="0" presId="urn:microsoft.com/office/officeart/2018/2/layout/IconVerticalSolidList"/>
    <dgm:cxn modelId="{312B5D2C-FD16-415E-B568-F02D746AFE70}" type="presParOf" srcId="{AE598B24-941E-475C-B460-A8A464C6BC90}" destId="{2D6C380C-DACD-416F-8880-2E9DF7321822}" srcOrd="1" destOrd="0" presId="urn:microsoft.com/office/officeart/2018/2/layout/IconVerticalSolidList"/>
    <dgm:cxn modelId="{6E3E5C53-1781-4598-8504-59FE2C31DB7D}" type="presParOf" srcId="{AE598B24-941E-475C-B460-A8A464C6BC90}" destId="{E8480400-914B-4904-B11D-B0A02F67ADE0}" srcOrd="2" destOrd="0" presId="urn:microsoft.com/office/officeart/2018/2/layout/IconVerticalSolidList"/>
    <dgm:cxn modelId="{5F51E00A-BD5B-472F-B4FC-F1A9626CB34F}" type="presParOf" srcId="{AE598B24-941E-475C-B460-A8A464C6BC90}" destId="{9015A855-E3E4-453A-A6C6-358CF925E6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15140-D352-420B-BD4D-3CD34CF01503}">
      <dsp:nvSpPr>
        <dsp:cNvPr id="0" name=""/>
        <dsp:cNvSpPr/>
      </dsp:nvSpPr>
      <dsp:spPr>
        <a:xfrm>
          <a:off x="0" y="1762"/>
          <a:ext cx="10515600" cy="8934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5409C-0FEE-43F1-A481-69A07345A141}">
      <dsp:nvSpPr>
        <dsp:cNvPr id="0" name=""/>
        <dsp:cNvSpPr/>
      </dsp:nvSpPr>
      <dsp:spPr>
        <a:xfrm>
          <a:off x="270258" y="202781"/>
          <a:ext cx="491379" cy="49137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F8EAB-6994-4EFC-A69E-24BE9DA59D01}">
      <dsp:nvSpPr>
        <dsp:cNvPr id="0" name=""/>
        <dsp:cNvSpPr/>
      </dsp:nvSpPr>
      <dsp:spPr>
        <a:xfrm>
          <a:off x="1031897" y="1762"/>
          <a:ext cx="9483702" cy="89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53" tIns="94553" rIns="94553" bIns="9455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hlinkClick xmlns:r="http://schemas.openxmlformats.org/officeDocument/2006/relationships" r:id=""/>
            </a:rPr>
            <a:t>Game Setup</a:t>
          </a:r>
          <a:endParaRPr lang="en-US" sz="2400" b="0" kern="1200" dirty="0"/>
        </a:p>
      </dsp:txBody>
      <dsp:txXfrm>
        <a:off x="1031897" y="1762"/>
        <a:ext cx="9483702" cy="893417"/>
      </dsp:txXfrm>
    </dsp:sp>
    <dsp:sp modelId="{B6BBE272-DE60-49B7-9C59-E148A8ABFF86}">
      <dsp:nvSpPr>
        <dsp:cNvPr id="0" name=""/>
        <dsp:cNvSpPr/>
      </dsp:nvSpPr>
      <dsp:spPr>
        <a:xfrm>
          <a:off x="0" y="1118534"/>
          <a:ext cx="10515600" cy="8934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D2A13-A2C4-4492-9B5D-E93067516D9F}">
      <dsp:nvSpPr>
        <dsp:cNvPr id="0" name=""/>
        <dsp:cNvSpPr/>
      </dsp:nvSpPr>
      <dsp:spPr>
        <a:xfrm>
          <a:off x="270258" y="1319553"/>
          <a:ext cx="491379" cy="49137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9033A-1517-4348-A1C0-1484A16A9749}">
      <dsp:nvSpPr>
        <dsp:cNvPr id="0" name=""/>
        <dsp:cNvSpPr/>
      </dsp:nvSpPr>
      <dsp:spPr>
        <a:xfrm>
          <a:off x="1031897" y="1118534"/>
          <a:ext cx="9483702" cy="89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53" tIns="94553" rIns="94553" bIns="9455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hlinkClick xmlns:r="http://schemas.openxmlformats.org/officeDocument/2006/relationships" r:id=""/>
            </a:rPr>
            <a:t>Purchases &amp; Returns</a:t>
          </a:r>
          <a:endParaRPr lang="en-US" sz="2400" b="0" kern="1200" dirty="0"/>
        </a:p>
      </dsp:txBody>
      <dsp:txXfrm>
        <a:off x="1031897" y="1118534"/>
        <a:ext cx="9483702" cy="893417"/>
      </dsp:txXfrm>
    </dsp:sp>
    <dsp:sp modelId="{DD29C229-8455-4899-AC41-47F3AF2B0A20}">
      <dsp:nvSpPr>
        <dsp:cNvPr id="0" name=""/>
        <dsp:cNvSpPr/>
      </dsp:nvSpPr>
      <dsp:spPr>
        <a:xfrm>
          <a:off x="0" y="2235306"/>
          <a:ext cx="10515600" cy="8934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CD908-A7F1-4502-8CA2-5077BB26C26C}">
      <dsp:nvSpPr>
        <dsp:cNvPr id="0" name=""/>
        <dsp:cNvSpPr/>
      </dsp:nvSpPr>
      <dsp:spPr>
        <a:xfrm>
          <a:off x="270258" y="2436325"/>
          <a:ext cx="491379" cy="49137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2295E-1DCA-4A3A-926A-597201D2FA93}">
      <dsp:nvSpPr>
        <dsp:cNvPr id="0" name=""/>
        <dsp:cNvSpPr/>
      </dsp:nvSpPr>
      <dsp:spPr>
        <a:xfrm>
          <a:off x="1031897" y="2235306"/>
          <a:ext cx="9483702" cy="89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53" tIns="94553" rIns="94553" bIns="9455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hlinkClick xmlns:r="http://schemas.openxmlformats.org/officeDocument/2006/relationships" r:id=""/>
            </a:rPr>
            <a:t>Count</a:t>
          </a:r>
          <a:endParaRPr lang="en-US" sz="2400" b="0" kern="1200" dirty="0"/>
        </a:p>
      </dsp:txBody>
      <dsp:txXfrm>
        <a:off x="1031897" y="2235306"/>
        <a:ext cx="9483702" cy="893417"/>
      </dsp:txXfrm>
    </dsp:sp>
    <dsp:sp modelId="{BB0B9DA7-8123-422A-867B-5412C8E9BF8B}">
      <dsp:nvSpPr>
        <dsp:cNvPr id="0" name=""/>
        <dsp:cNvSpPr/>
      </dsp:nvSpPr>
      <dsp:spPr>
        <a:xfrm>
          <a:off x="0" y="3352078"/>
          <a:ext cx="10515600" cy="8934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C380C-DACD-416F-8880-2E9DF7321822}">
      <dsp:nvSpPr>
        <dsp:cNvPr id="0" name=""/>
        <dsp:cNvSpPr/>
      </dsp:nvSpPr>
      <dsp:spPr>
        <a:xfrm>
          <a:off x="270258" y="3553097"/>
          <a:ext cx="491379" cy="49137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5A855-E3E4-453A-A6C6-358CF925E680}">
      <dsp:nvSpPr>
        <dsp:cNvPr id="0" name=""/>
        <dsp:cNvSpPr/>
      </dsp:nvSpPr>
      <dsp:spPr>
        <a:xfrm>
          <a:off x="1031897" y="3352078"/>
          <a:ext cx="9483702" cy="89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53" tIns="94553" rIns="94553" bIns="9455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hlinkClick xmlns:r="http://schemas.openxmlformats.org/officeDocument/2006/relationships" r:id=""/>
            </a:rPr>
            <a:t>Sales and Inventory</a:t>
          </a:r>
          <a:endParaRPr lang="en-US" sz="2400" b="0" kern="1200" dirty="0"/>
        </a:p>
      </dsp:txBody>
      <dsp:txXfrm>
        <a:off x="1031897" y="3352078"/>
        <a:ext cx="9483702" cy="893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DA3F-159A-419E-AB3E-A6C374953FE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B431F-DC33-4485-BBE0-41CD99E2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76CDB-9580-40A3-A868-D478230F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72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Say:  </a:t>
            </a:r>
            <a:r>
              <a:rPr lang="en-US" dirty="0"/>
              <a:t>Thank you for your time.  Does anyone have any questions?</a:t>
            </a:r>
          </a:p>
          <a:p>
            <a:r>
              <a:rPr lang="en-US" b="1" dirty="0"/>
              <a:t>Do:  </a:t>
            </a:r>
            <a:r>
              <a:rPr lang="en-US" dirty="0"/>
              <a:t>Respond to questions.</a:t>
            </a:r>
          </a:p>
          <a:p>
            <a:r>
              <a:rPr lang="en-US" b="1" dirty="0"/>
              <a:t>Do: </a:t>
            </a:r>
            <a:r>
              <a:rPr lang="en-US" dirty="0"/>
              <a:t>&lt;End Meeting&gt;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F895F-66FC-4E4A-BB77-5AAD46DBC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38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B954-E1BB-4617-B91A-5710AC3C2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D8268-664C-464E-AED5-43555B177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B25CCD-EFB2-4FD6-970D-A782941E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5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6457-D900-42AC-A2B0-E50591BE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0700"/>
            <a:ext cx="11353800" cy="520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18324-CF65-4656-BF85-C63BEFEC2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6F585D-A3A6-40D7-8B17-4B7F95D1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84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1E702-DDD9-4DCE-A225-12969B10C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E984D-57AF-4158-876B-CFCD624ED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D54DF4-65A8-4C08-A7D2-7BC3215F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5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6ABD-16A0-49F9-90EB-3F759588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353800" cy="520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56DE-E1CC-4D83-BF9A-0BD842C20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68DD10-D132-497E-87A7-B5FDA1C2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42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F9EE-9629-4835-8128-A03C3151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63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55FCC-D6E0-48F0-882D-358F46DDB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0368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5A31A-FADD-425A-A1FC-5A027596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28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D3D5-E4C0-4C78-83E5-50FE2114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0"/>
            <a:ext cx="11353800" cy="546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3947-9C65-475A-A6F8-DAE78B2EE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43A79-5459-42DA-9239-0F6DC9478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1784F3-42E6-43AB-94D9-0E213E42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3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E192-D671-408D-9496-78F01187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A29A-33AA-484A-AAAC-4882F3A0F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83602-A6EF-4D13-B774-0D4049CFB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A0603-019F-4853-B68F-16DB27132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5B8CC-0DB5-47C3-8AEE-7890EAE68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2D34BF-4B2E-4FE4-8AC0-984DF2FD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71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F80A-B864-427C-A3F4-4838D7B3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11353800" cy="4953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AB74217-5DC7-4A66-9807-DE8194D0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73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BEA46E6-E9ED-4517-A77D-1C74C593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63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9E8E-F19C-4226-AE6E-BA4DD9A2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2D4CB-472A-4A60-9A6B-E43D92EA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C7CB0-85AC-485D-AC4D-64D8A4532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6948E8-16B8-48D1-BB4E-283FADD6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61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F0DD-0823-4C12-9572-9437A6AE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96644-37FF-4872-B264-838A0BC28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61172-0140-4326-BE85-C073AA445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4938C5-2CB8-44A0-9814-A2261961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618" y="5783943"/>
            <a:ext cx="507274" cy="3057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E9D25-6FB3-42E3-BE14-DE72DAA4EC8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97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9FFFB3-F4AB-4525-BABC-4D0AB13BF303}"/>
              </a:ext>
            </a:extLst>
          </p:cNvPr>
          <p:cNvSpPr/>
          <p:nvPr/>
        </p:nvSpPr>
        <p:spPr>
          <a:xfrm>
            <a:off x="0" y="5461730"/>
            <a:ext cx="12192000" cy="1506827"/>
          </a:xfrm>
          <a:prstGeom prst="rect">
            <a:avLst/>
          </a:prstGeom>
          <a:solidFill>
            <a:srgbClr val="002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0A754-8F94-4358-B263-36DE218DCE65}"/>
              </a:ext>
            </a:extLst>
          </p:cNvPr>
          <p:cNvSpPr txBox="1"/>
          <p:nvPr/>
        </p:nvSpPr>
        <p:spPr>
          <a:xfrm>
            <a:off x="10511618" y="6283839"/>
            <a:ext cx="16843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Segoe Pro Light" panose="020B0302040504020203" pitchFamily="34" charset="0"/>
                <a:cs typeface="Segoe UI Light" panose="020B0502040204020203" pitchFamily="34" charset="0"/>
              </a:rPr>
              <a:t>www.petrosoftinc.com</a:t>
            </a:r>
            <a:endParaRPr lang="ru-RU" sz="1400">
              <a:solidFill>
                <a:schemeClr val="bg1"/>
              </a:solidFill>
              <a:latin typeface="Segoe Pro Light" panose="020B03020405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319D4-870D-4FBA-9F76-E10687E347C6}"/>
              </a:ext>
            </a:extLst>
          </p:cNvPr>
          <p:cNvSpPr txBox="1"/>
          <p:nvPr/>
        </p:nvSpPr>
        <p:spPr>
          <a:xfrm>
            <a:off x="2536907" y="6557107"/>
            <a:ext cx="695518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Segoe Pro" panose="020B0502040504020203" pitchFamily="34" charset="0"/>
                <a:cs typeface="Segoe UI Light"/>
              </a:rPr>
              <a:t>Strictly private and confidential. Not to be copied, distributed, or reproduced by any party without the express prior written permission of Petrosoft.</a:t>
            </a:r>
            <a:endParaRPr lang="en-US">
              <a:solidFill>
                <a:schemeClr val="bg1"/>
              </a:solidFill>
              <a:latin typeface="Segoe Pro" panose="020B05020405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E2F3A0-BFA4-4C29-889C-082429742DC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1" y="5584845"/>
            <a:ext cx="943150" cy="12484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66EE99-6B1F-47FB-90C2-77DBB6D6EBC1}"/>
              </a:ext>
            </a:extLst>
          </p:cNvPr>
          <p:cNvCxnSpPr>
            <a:cxnSpLocks/>
          </p:cNvCxnSpPr>
          <p:nvPr/>
        </p:nvCxnSpPr>
        <p:spPr>
          <a:xfrm>
            <a:off x="1747175" y="6391561"/>
            <a:ext cx="86611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BD9914E-1E05-4300-9D0B-E372D7DE461F}"/>
              </a:ext>
            </a:extLst>
          </p:cNvPr>
          <p:cNvSpPr/>
          <p:nvPr/>
        </p:nvSpPr>
        <p:spPr>
          <a:xfrm>
            <a:off x="1" y="533496"/>
            <a:ext cx="12192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F096E49-5376-45B7-B2A7-FBB932FE7D5A}"/>
              </a:ext>
            </a:extLst>
          </p:cNvPr>
          <p:cNvSpPr txBox="1">
            <a:spLocks/>
          </p:cNvSpPr>
          <p:nvPr/>
        </p:nvSpPr>
        <p:spPr>
          <a:xfrm>
            <a:off x="0" y="533495"/>
            <a:ext cx="11234667" cy="533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rgbClr val="002055"/>
              </a:solidFill>
              <a:latin typeface="+mn-lt"/>
              <a:cs typeface="Calibri" panose="020F0502020204030204" pitchFamily="34" charset="0"/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8516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0762-DFD6-4265-BF66-9EFA52C75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Lottery</a:t>
            </a:r>
          </a:p>
        </p:txBody>
      </p:sp>
    </p:spTree>
    <p:extLst>
      <p:ext uri="{BB962C8B-B14F-4D97-AF65-F5344CB8AC3E}">
        <p14:creationId xmlns:p14="http://schemas.microsoft.com/office/powerpoint/2010/main" val="311093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20D3-40E7-458D-B443-2837BED9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Editing Existing Lottery Games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C697636-D327-4453-9F6A-4E805100B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56" y="1066800"/>
            <a:ext cx="7659214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01BB8F-A027-4329-9BD3-CC7B2681FB7C}"/>
              </a:ext>
            </a:extLst>
          </p:cNvPr>
          <p:cNvSpPr txBox="1"/>
          <p:nvPr/>
        </p:nvSpPr>
        <p:spPr>
          <a:xfrm>
            <a:off x="111096" y="1509426"/>
            <a:ext cx="42891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</a:rPr>
              <a:t>Select a lottery game you want to edit, using one of the following ways: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2. </a:t>
            </a:r>
            <a:r>
              <a:rPr lang="en-US" sz="2400" b="0" i="0" dirty="0">
                <a:effectLst/>
              </a:rPr>
              <a:t>Select the game from the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Games List </a:t>
            </a:r>
            <a:r>
              <a:rPr lang="en-US" sz="2400" b="0" i="0" dirty="0">
                <a:effectLst/>
              </a:rPr>
              <a:t>link.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8A23DD-499C-43D1-A904-B26B67AE7D3D}"/>
              </a:ext>
            </a:extLst>
          </p:cNvPr>
          <p:cNvSpPr/>
          <p:nvPr/>
        </p:nvSpPr>
        <p:spPr>
          <a:xfrm>
            <a:off x="4289156" y="3429000"/>
            <a:ext cx="718680" cy="211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2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F53D-9F75-4B1A-A9DA-D0F0C774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Editing Existing Lottery Games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8A0A4-7937-4BF9-8383-793B8802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507" y="1227691"/>
            <a:ext cx="3449339" cy="4183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6B364-297A-4D20-AD3F-8876E2962F63}"/>
              </a:ext>
            </a:extLst>
          </p:cNvPr>
          <p:cNvSpPr txBox="1"/>
          <p:nvPr/>
        </p:nvSpPr>
        <p:spPr>
          <a:xfrm>
            <a:off x="394531" y="2228671"/>
            <a:ext cx="3871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Choose the game in which you want to edit from the Lottery Games List</a:t>
            </a:r>
          </a:p>
        </p:txBody>
      </p:sp>
    </p:spTree>
    <p:extLst>
      <p:ext uri="{BB962C8B-B14F-4D97-AF65-F5344CB8AC3E}">
        <p14:creationId xmlns:p14="http://schemas.microsoft.com/office/powerpoint/2010/main" val="31088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D176-B2BB-4ED8-8398-50291F86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Editing Existing Lottery Games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46BF05-4F21-43C6-977A-37A41AA62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1136073"/>
            <a:ext cx="7771043" cy="4078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C24A2C-7777-4B9C-8F03-4C535547ED73}"/>
              </a:ext>
            </a:extLst>
          </p:cNvPr>
          <p:cNvSpPr txBox="1"/>
          <p:nvPr/>
        </p:nvSpPr>
        <p:spPr>
          <a:xfrm>
            <a:off x="66468" y="1951672"/>
            <a:ext cx="3968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At the top right of </a:t>
            </a:r>
            <a:r>
              <a:rPr lang="en-US" sz="2400" i="0" dirty="0">
                <a:effectLst/>
              </a:rPr>
              <a:t>the Game Setup </a:t>
            </a:r>
            <a:r>
              <a:rPr lang="en-US" sz="2400" b="0" i="0" dirty="0">
                <a:effectLst/>
              </a:rPr>
              <a:t>form, click the 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Edit</a:t>
            </a:r>
            <a:r>
              <a:rPr lang="en-US" sz="2400" b="0" i="0" dirty="0">
                <a:effectLst/>
              </a:rPr>
              <a:t> button.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41DB9-89DA-4940-94C5-67FAAA284C3C}"/>
              </a:ext>
            </a:extLst>
          </p:cNvPr>
          <p:cNvSpPr/>
          <p:nvPr/>
        </p:nvSpPr>
        <p:spPr>
          <a:xfrm>
            <a:off x="10348957" y="1705965"/>
            <a:ext cx="273465" cy="293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9D6B-044A-442F-B02F-0C00A870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Editing Existing Lottery Games</a:t>
            </a: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76B56BD-AB2B-46B5-B768-B3BCBC35D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45" y="1182255"/>
            <a:ext cx="6522323" cy="4068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FFB153-9DD1-4A60-AE78-B0EFF55C1591}"/>
              </a:ext>
            </a:extLst>
          </p:cNvPr>
          <p:cNvSpPr txBox="1"/>
          <p:nvPr/>
        </p:nvSpPr>
        <p:spPr>
          <a:xfrm>
            <a:off x="184038" y="2662566"/>
            <a:ext cx="4695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Edit the information you need, and then click 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Save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D4E06-59BA-4713-83AF-33D3E64262C5}"/>
              </a:ext>
            </a:extLst>
          </p:cNvPr>
          <p:cNvSpPr/>
          <p:nvPr/>
        </p:nvSpPr>
        <p:spPr>
          <a:xfrm>
            <a:off x="10836067" y="1683521"/>
            <a:ext cx="299103" cy="213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7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35E7-005E-41F1-9B2B-85F9BD9B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Delete Games</a:t>
            </a:r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DCB1DD1-0A42-484E-96C1-59507E11A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45" y="1182255"/>
            <a:ext cx="6522323" cy="4068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B8914-20BC-4901-9930-00386E245758}"/>
              </a:ext>
            </a:extLst>
          </p:cNvPr>
          <p:cNvSpPr txBox="1"/>
          <p:nvPr/>
        </p:nvSpPr>
        <p:spPr>
          <a:xfrm>
            <a:off x="102549" y="1607127"/>
            <a:ext cx="52993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</a:rPr>
              <a:t>Select the game from the list of lottery games. (Shown previously)</a:t>
            </a:r>
          </a:p>
          <a:p>
            <a:pPr algn="l"/>
            <a:endParaRPr lang="en-US" sz="2400" b="0" i="0" dirty="0">
              <a:effectLst/>
            </a:endParaRPr>
          </a:p>
          <a:p>
            <a:pPr algn="l"/>
            <a:r>
              <a:rPr lang="en-US" sz="2400" b="0" i="0" dirty="0">
                <a:effectLst/>
              </a:rPr>
              <a:t>At the top right of the </a:t>
            </a:r>
            <a:r>
              <a:rPr lang="en-US" sz="2400" i="0" dirty="0">
                <a:effectLst/>
              </a:rPr>
              <a:t>Game Setup </a:t>
            </a:r>
            <a:r>
              <a:rPr lang="en-US" sz="2400" b="0" i="0" dirty="0">
                <a:effectLst/>
              </a:rPr>
              <a:t>form, click the 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Delete</a:t>
            </a:r>
            <a:r>
              <a:rPr lang="en-US" sz="2400" b="0" i="0" dirty="0">
                <a:effectLst/>
              </a:rPr>
              <a:t> button.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59D6EF-1980-4814-8E3A-E89C858595BD}"/>
              </a:ext>
            </a:extLst>
          </p:cNvPr>
          <p:cNvSpPr/>
          <p:nvPr/>
        </p:nvSpPr>
        <p:spPr>
          <a:xfrm>
            <a:off x="11109533" y="1683521"/>
            <a:ext cx="324740" cy="213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6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14BD-B591-42A4-AAC2-420103F0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Uploading Lottery Games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0476A37-6D82-4D3F-B62F-DE6AA6F1F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36" y="1154723"/>
            <a:ext cx="7788010" cy="4087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532523-4B25-4BEC-AB24-CE4EEF7257BF}"/>
              </a:ext>
            </a:extLst>
          </p:cNvPr>
          <p:cNvSpPr txBox="1"/>
          <p:nvPr/>
        </p:nvSpPr>
        <p:spPr>
          <a:xfrm>
            <a:off x="-1" y="2228671"/>
            <a:ext cx="4238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At the top right of the </a:t>
            </a:r>
            <a:r>
              <a:rPr lang="en-US" sz="2400" i="0" dirty="0">
                <a:effectLst/>
              </a:rPr>
              <a:t>Game Setup form</a:t>
            </a:r>
            <a:r>
              <a:rPr lang="en-US" sz="2400" b="0" i="0" dirty="0">
                <a:effectLst/>
              </a:rPr>
              <a:t>, </a:t>
            </a:r>
            <a:r>
              <a:rPr lang="en-US" sz="2400" dirty="0"/>
              <a:t>c</a:t>
            </a:r>
            <a:r>
              <a:rPr lang="en-US" sz="2400" b="0" i="0" dirty="0">
                <a:effectLst/>
              </a:rPr>
              <a:t>lick the </a:t>
            </a:r>
          </a:p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Upload Items List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 </a:t>
            </a:r>
            <a:r>
              <a:rPr lang="en-US" sz="2400" b="0" i="0" dirty="0">
                <a:effectLst/>
              </a:rPr>
              <a:t>button.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1D9DBC-1678-436D-B999-78FA2D9E81FA}"/>
              </a:ext>
            </a:extLst>
          </p:cNvPr>
          <p:cNvSpPr/>
          <p:nvPr/>
        </p:nvSpPr>
        <p:spPr>
          <a:xfrm>
            <a:off x="10930855" y="1736521"/>
            <a:ext cx="780176" cy="3187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9B6D-3D76-4984-817B-133DFF0B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Uploading Lottery Games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0375AB-9260-48A7-864A-F5782E80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41" y="1178169"/>
            <a:ext cx="7462363" cy="4033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5A3C0-6AF3-48E4-9706-C0C10E34DEFE}"/>
              </a:ext>
            </a:extLst>
          </p:cNvPr>
          <p:cNvSpPr txBox="1"/>
          <p:nvPr/>
        </p:nvSpPr>
        <p:spPr>
          <a:xfrm>
            <a:off x="222228" y="1767657"/>
            <a:ext cx="39722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Make sure the XLS file you want to import data from, has a correct data structure. </a:t>
            </a:r>
          </a:p>
          <a:p>
            <a:endParaRPr lang="en-US" sz="2400" dirty="0"/>
          </a:p>
          <a:p>
            <a:r>
              <a:rPr lang="en-US" sz="2400" b="0" i="0" dirty="0">
                <a:effectLst/>
              </a:rPr>
              <a:t>To view the structure example, click 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Download Template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6E1E1E-4963-4C77-AEA5-E001A90EB18A}"/>
              </a:ext>
            </a:extLst>
          </p:cNvPr>
          <p:cNvSpPr/>
          <p:nvPr/>
        </p:nvSpPr>
        <p:spPr>
          <a:xfrm>
            <a:off x="8078598" y="4060272"/>
            <a:ext cx="687897" cy="2348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04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EB08-11D7-459A-8645-B1FA638D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Uploading Lottery Games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21BF3AA-BB34-44FA-A06A-850C54BD0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29" y="1222619"/>
            <a:ext cx="6989886" cy="4043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F5B38C-8661-4597-8FF2-F20213E23C06}"/>
              </a:ext>
            </a:extLst>
          </p:cNvPr>
          <p:cNvSpPr txBox="1"/>
          <p:nvPr/>
        </p:nvSpPr>
        <p:spPr>
          <a:xfrm>
            <a:off x="439615" y="1916723"/>
            <a:ext cx="4141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the </a:t>
            </a:r>
            <a:r>
              <a:rPr lang="en-US" sz="2400" dirty="0">
                <a:solidFill>
                  <a:srgbClr val="FF0000"/>
                </a:solidFill>
              </a:rPr>
              <a:t>downloaded</a:t>
            </a:r>
            <a:r>
              <a:rPr lang="en-US" sz="2400" dirty="0"/>
              <a:t> Excel template worksheet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81E267-A63F-4C25-911C-AC21DF2A6600}"/>
              </a:ext>
            </a:extLst>
          </p:cNvPr>
          <p:cNvSpPr/>
          <p:nvPr/>
        </p:nvSpPr>
        <p:spPr>
          <a:xfrm>
            <a:off x="4697835" y="4806892"/>
            <a:ext cx="1291904" cy="459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3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36AFA861-775D-4175-BFC6-06134273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5" y="1297621"/>
            <a:ext cx="10764400" cy="2331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7AF02-DF9A-443A-A05A-2401F6906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Uploading Lottery Games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8020C8-1222-45B2-8185-27BA4E10CC44}"/>
              </a:ext>
            </a:extLst>
          </p:cNvPr>
          <p:cNvSpPr/>
          <p:nvPr/>
        </p:nvSpPr>
        <p:spPr>
          <a:xfrm>
            <a:off x="727855" y="2978092"/>
            <a:ext cx="10670796" cy="201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4B271-C165-4434-A12A-662187E3C672}"/>
              </a:ext>
            </a:extLst>
          </p:cNvPr>
          <p:cNvSpPr txBox="1"/>
          <p:nvPr/>
        </p:nvSpPr>
        <p:spPr>
          <a:xfrm>
            <a:off x="2078286" y="3748231"/>
            <a:ext cx="7197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 all requested information for each </a:t>
            </a:r>
            <a:r>
              <a:rPr lang="en-US" sz="2400" b="1" dirty="0">
                <a:solidFill>
                  <a:srgbClr val="FF0000"/>
                </a:solidFill>
              </a:rPr>
              <a:t>column header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C896BA-CAB4-4D30-92AB-B2F33BF0A097}"/>
              </a:ext>
            </a:extLst>
          </p:cNvPr>
          <p:cNvSpPr txBox="1"/>
          <p:nvPr/>
        </p:nvSpPr>
        <p:spPr>
          <a:xfrm>
            <a:off x="2078286" y="4259734"/>
            <a:ext cx="7197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typing in the SKU Code, you must leave off the 12</a:t>
            </a:r>
            <a:r>
              <a:rPr lang="en-US" sz="2400" baseline="30000" dirty="0"/>
              <a:t>th</a:t>
            </a:r>
            <a:r>
              <a:rPr lang="en-US" sz="2400" dirty="0"/>
              <a:t> digit, or check digit. CStoreOffice® will assign upon upload</a:t>
            </a:r>
          </a:p>
        </p:txBody>
      </p:sp>
    </p:spTree>
    <p:extLst>
      <p:ext uri="{BB962C8B-B14F-4D97-AF65-F5344CB8AC3E}">
        <p14:creationId xmlns:p14="http://schemas.microsoft.com/office/powerpoint/2010/main" val="442744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F67D-F1AB-486B-91A1-3CBE594B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Uploading Lottery Games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5A4E10-5208-4173-A462-2274B1696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39" y="1286607"/>
            <a:ext cx="6941845" cy="37522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C4EC9-495B-4076-B0D7-4AF133E98F33}"/>
              </a:ext>
            </a:extLst>
          </p:cNvPr>
          <p:cNvSpPr txBox="1"/>
          <p:nvPr/>
        </p:nvSpPr>
        <p:spPr>
          <a:xfrm>
            <a:off x="325316" y="1213008"/>
            <a:ext cx="44225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Once completed, upload the file by doing one of the following:</a:t>
            </a:r>
          </a:p>
          <a:p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Drop the XLS file to the </a:t>
            </a: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effectLst/>
              </a:rPr>
              <a:t>Drop here</a:t>
            </a:r>
            <a:r>
              <a:rPr lang="en-US" sz="24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 </a:t>
            </a:r>
            <a:r>
              <a:rPr lang="en-US" sz="2400" b="0" i="0" dirty="0">
                <a:effectLst/>
              </a:rPr>
              <a:t>section, if this operation is supported by your browser.</a:t>
            </a:r>
          </a:p>
          <a:p>
            <a:pPr algn="ctr"/>
            <a:r>
              <a:rPr lang="en-US" sz="2400" b="1" i="0" dirty="0">
                <a:effectLst/>
              </a:rPr>
              <a:t>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Click 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Choose file from your computer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 </a:t>
            </a:r>
            <a:r>
              <a:rPr lang="en-US" sz="2400" b="0" i="0" dirty="0">
                <a:effectLst/>
              </a:rPr>
              <a:t>and then select the XLS file.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BADC6-ABF2-4B39-9E46-ABCCEB6F67A8}"/>
              </a:ext>
            </a:extLst>
          </p:cNvPr>
          <p:cNvSpPr/>
          <p:nvPr/>
        </p:nvSpPr>
        <p:spPr>
          <a:xfrm>
            <a:off x="8154099" y="3649211"/>
            <a:ext cx="1451295" cy="25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07454A-FFB1-46F7-8735-6A37797FAD9D}"/>
              </a:ext>
            </a:extLst>
          </p:cNvPr>
          <p:cNvSpPr/>
          <p:nvPr/>
        </p:nvSpPr>
        <p:spPr>
          <a:xfrm>
            <a:off x="7576399" y="2499919"/>
            <a:ext cx="2716893" cy="103281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7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C5B0-D9DF-4C74-9A3C-CFEE63F2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0"/>
            <a:ext cx="11353800" cy="520700"/>
          </a:xfrm>
        </p:spPr>
        <p:txBody>
          <a:bodyPr>
            <a:normAutofit/>
          </a:bodyPr>
          <a:lstStyle/>
          <a:p>
            <a:r>
              <a:rPr lang="en-US" sz="3000" b="1" dirty="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0E8E09-AFB3-4FAA-AD17-C5308EABE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641187"/>
              </p:ext>
            </p:extLst>
          </p:nvPr>
        </p:nvGraphicFramePr>
        <p:xfrm>
          <a:off x="838200" y="1136590"/>
          <a:ext cx="10515600" cy="4247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340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5B56-E9D8-4C3D-9AC1-CEDD70CB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Uploading Lottery Games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0ABF118-489E-4F71-99D0-7198E1F0E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60" y="1156445"/>
            <a:ext cx="7916427" cy="4250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CBA6E-C2B3-4AB2-9155-A36EDD7A5BD8}"/>
              </a:ext>
            </a:extLst>
          </p:cNvPr>
          <p:cNvSpPr txBox="1"/>
          <p:nvPr/>
        </p:nvSpPr>
        <p:spPr>
          <a:xfrm>
            <a:off x="198247" y="1988372"/>
            <a:ext cx="336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>
                <a:effectLst/>
              </a:rPr>
              <a:t>Review the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upload status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457E6-1B37-4AEF-A31B-635E318FA096}"/>
              </a:ext>
            </a:extLst>
          </p:cNvPr>
          <p:cNvSpPr/>
          <p:nvPr/>
        </p:nvSpPr>
        <p:spPr>
          <a:xfrm>
            <a:off x="5615940" y="2656114"/>
            <a:ext cx="1403169" cy="10885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2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5191-DAFA-42CD-8D62-E9CB0086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Purchases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25EB61C-D3C4-4614-9B38-80C291B3A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17" y="1066800"/>
            <a:ext cx="7923646" cy="4390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CFB1A-D7BC-4D9F-88D6-D3817771252E}"/>
              </a:ext>
            </a:extLst>
          </p:cNvPr>
          <p:cNvSpPr txBox="1"/>
          <p:nvPr/>
        </p:nvSpPr>
        <p:spPr>
          <a:xfrm>
            <a:off x="120073" y="1238535"/>
            <a:ext cx="3224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Go to the CStoreOffice® home page and then click:</a:t>
            </a:r>
          </a:p>
          <a:p>
            <a:endParaRPr lang="en-US" sz="2400" dirty="0">
              <a:solidFill>
                <a:srgbClr val="4A4A4A"/>
              </a:solidFill>
            </a:endParaRPr>
          </a:p>
          <a:p>
            <a:endParaRPr lang="en-US" sz="2400" b="0" i="0" dirty="0">
              <a:solidFill>
                <a:srgbClr val="4A4A4A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Data Entry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 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Lottery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 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Purchases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E0BA0-EE92-4692-A4F8-0F5CCE5F7112}"/>
              </a:ext>
            </a:extLst>
          </p:cNvPr>
          <p:cNvSpPr/>
          <p:nvPr/>
        </p:nvSpPr>
        <p:spPr>
          <a:xfrm>
            <a:off x="3965249" y="1238535"/>
            <a:ext cx="632388" cy="348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097E28-7E83-4C3A-B38E-E3E77A37BF3A}"/>
              </a:ext>
            </a:extLst>
          </p:cNvPr>
          <p:cNvSpPr/>
          <p:nvPr/>
        </p:nvSpPr>
        <p:spPr>
          <a:xfrm>
            <a:off x="3965249" y="2999574"/>
            <a:ext cx="982766" cy="213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D7DAFD-B869-415F-9BF3-1D9F9895E6EA}"/>
              </a:ext>
            </a:extLst>
          </p:cNvPr>
          <p:cNvSpPr/>
          <p:nvPr/>
        </p:nvSpPr>
        <p:spPr>
          <a:xfrm>
            <a:off x="4990734" y="3213219"/>
            <a:ext cx="982766" cy="213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8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5E59-6558-437D-BE3B-91A41108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Purchases</a:t>
            </a: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3D51D56-E38B-4A8D-B982-42D39B4CB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67" y="1066800"/>
            <a:ext cx="6918533" cy="4243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2B98FC-866D-4432-8275-58A8E3BE95F6}"/>
              </a:ext>
            </a:extLst>
          </p:cNvPr>
          <p:cNvSpPr/>
          <p:nvPr/>
        </p:nvSpPr>
        <p:spPr>
          <a:xfrm>
            <a:off x="5676901" y="1768979"/>
            <a:ext cx="1185372" cy="256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2F1C1-ADD3-4ADB-A063-D4C487031300}"/>
              </a:ext>
            </a:extLst>
          </p:cNvPr>
          <p:cNvSpPr txBox="1"/>
          <p:nvPr/>
        </p:nvSpPr>
        <p:spPr>
          <a:xfrm>
            <a:off x="316194" y="2228671"/>
            <a:ext cx="40567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At the top of the </a:t>
            </a:r>
            <a:r>
              <a:rPr lang="en-US" sz="2400" b="1" i="0" dirty="0">
                <a:effectLst/>
              </a:rPr>
              <a:t>Purchases</a:t>
            </a:r>
            <a:r>
              <a:rPr lang="en-US" sz="2400" dirty="0"/>
              <a:t> </a:t>
            </a:r>
            <a:r>
              <a:rPr lang="en-US" sz="2400" b="0" i="0" dirty="0">
                <a:effectLst/>
              </a:rPr>
              <a:t>form, make sure you have the correct date and shift number selected.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44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B5B1-4AB3-4B75-96BC-5FE95C52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Purchases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62C28-8D03-4479-87B0-9A10E9D7BE42}"/>
              </a:ext>
            </a:extLst>
          </p:cNvPr>
          <p:cNvSpPr txBox="1"/>
          <p:nvPr/>
        </p:nvSpPr>
        <p:spPr>
          <a:xfrm>
            <a:off x="299103" y="1397674"/>
            <a:ext cx="40295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select the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lottery 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enter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the invoice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Specify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Search Item By </a:t>
            </a:r>
            <a:r>
              <a:rPr lang="en-US" sz="2400" b="0" i="0" dirty="0">
                <a:effectLst/>
              </a:rPr>
              <a:t>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0" i="0" dirty="0">
                <a:effectLst/>
              </a:rPr>
              <a:t>Click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Submit</a:t>
            </a:r>
          </a:p>
          <a:p>
            <a:endParaRPr lang="en-US" dirty="0"/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104C3DF-7423-495B-95C5-1194CC737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09" y="1066800"/>
            <a:ext cx="6308153" cy="41959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D20E5C-196B-4F91-BCFF-7F4B7254D741}"/>
              </a:ext>
            </a:extLst>
          </p:cNvPr>
          <p:cNvSpPr/>
          <p:nvPr/>
        </p:nvSpPr>
        <p:spPr>
          <a:xfrm>
            <a:off x="5939327" y="2076628"/>
            <a:ext cx="1179320" cy="239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7FB983-B75E-460F-B518-DA9ADF4B5D75}"/>
              </a:ext>
            </a:extLst>
          </p:cNvPr>
          <p:cNvSpPr/>
          <p:nvPr/>
        </p:nvSpPr>
        <p:spPr>
          <a:xfrm>
            <a:off x="7118647" y="2076628"/>
            <a:ext cx="1169418" cy="239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158BE9-075B-4A7A-806B-27329AF0A91C}"/>
              </a:ext>
            </a:extLst>
          </p:cNvPr>
          <p:cNvSpPr/>
          <p:nvPr/>
        </p:nvSpPr>
        <p:spPr>
          <a:xfrm>
            <a:off x="9467385" y="2075204"/>
            <a:ext cx="1026852" cy="239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B8508-DBBB-48BD-85DB-047E1F516591}"/>
              </a:ext>
            </a:extLst>
          </p:cNvPr>
          <p:cNvSpPr/>
          <p:nvPr/>
        </p:nvSpPr>
        <p:spPr>
          <a:xfrm>
            <a:off x="10598073" y="2075204"/>
            <a:ext cx="383273" cy="239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89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55EA-D3A0-4B45-9FA1-167F9AF1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Purchases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A328E-BBEE-4C32-9755-23412C67B8EF}"/>
              </a:ext>
            </a:extLst>
          </p:cNvPr>
          <p:cNvSpPr txBox="1"/>
          <p:nvPr/>
        </p:nvSpPr>
        <p:spPr>
          <a:xfrm>
            <a:off x="170916" y="1261379"/>
            <a:ext cx="43412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i="0" dirty="0">
                <a:effectLst/>
              </a:rPr>
              <a:t>elect the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Enter in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Item Name </a:t>
            </a:r>
            <a:r>
              <a:rPr lang="en-US" sz="2400" i="0" dirty="0">
                <a:effectLst/>
              </a:rPr>
              <a:t>or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UPC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Enter in </a:t>
            </a:r>
            <a:r>
              <a:rPr lang="en-US" sz="2400" b="1" dirty="0">
                <a:solidFill>
                  <a:srgbClr val="FF0000"/>
                </a:solidFill>
              </a:rPr>
              <a:t>Serial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Click </a:t>
            </a:r>
            <a:r>
              <a:rPr lang="en-US" sz="2400" b="1" dirty="0">
                <a:solidFill>
                  <a:srgbClr val="FF0000"/>
                </a:solidFill>
              </a:rPr>
              <a:t>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i="0" dirty="0">
                <a:effectLst/>
              </a:rPr>
              <a:t>Repeat for all lottery ticket packs that you have</a:t>
            </a:r>
          </a:p>
          <a:p>
            <a:endParaRPr lang="en-US" dirty="0"/>
          </a:p>
        </p:txBody>
      </p: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DA02CE5-014E-4E76-93F6-568C34E3A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62" y="1147908"/>
            <a:ext cx="6392962" cy="41761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C6FB80-C22F-4FD5-985C-2E3E4AD6C774}"/>
              </a:ext>
            </a:extLst>
          </p:cNvPr>
          <p:cNvSpPr/>
          <p:nvPr/>
        </p:nvSpPr>
        <p:spPr>
          <a:xfrm>
            <a:off x="6096000" y="2691925"/>
            <a:ext cx="1031193" cy="247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7E797-6CF2-4211-A69D-6972B6E82241}"/>
              </a:ext>
            </a:extLst>
          </p:cNvPr>
          <p:cNvSpPr/>
          <p:nvPr/>
        </p:nvSpPr>
        <p:spPr>
          <a:xfrm>
            <a:off x="7366476" y="2375732"/>
            <a:ext cx="1097064" cy="700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C9D66E-A377-4D1E-8E99-CC44B661CFC3}"/>
              </a:ext>
            </a:extLst>
          </p:cNvPr>
          <p:cNvSpPr/>
          <p:nvPr/>
        </p:nvSpPr>
        <p:spPr>
          <a:xfrm>
            <a:off x="9972942" y="2815839"/>
            <a:ext cx="307649" cy="230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72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CC9E-7FB7-4A6A-8283-FB83F92F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Purchases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AE631-5E60-4EB8-9411-424ABFB269DC}"/>
              </a:ext>
            </a:extLst>
          </p:cNvPr>
          <p:cNvSpPr txBox="1"/>
          <p:nvPr/>
        </p:nvSpPr>
        <p:spPr>
          <a:xfrm>
            <a:off x="170917" y="1572426"/>
            <a:ext cx="4520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="0" i="0" dirty="0">
                <a:effectLst/>
              </a:rPr>
              <a:t>elect the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method of payment</a:t>
            </a:r>
          </a:p>
          <a:p>
            <a:endParaRPr lang="en-US" sz="2400" dirty="0"/>
          </a:p>
          <a:p>
            <a:r>
              <a:rPr lang="en-US" sz="2400" dirty="0"/>
              <a:t>Then select </a:t>
            </a:r>
            <a:r>
              <a:rPr lang="en-US" sz="2400" b="1" dirty="0">
                <a:solidFill>
                  <a:srgbClr val="FF0000"/>
                </a:solidFill>
              </a:rPr>
              <a:t>Save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7343A79-3F55-427A-9843-37ED77FEB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79" y="1066800"/>
            <a:ext cx="6490088" cy="42202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61EFDD-62BF-4AEC-A498-C785352321D8}"/>
              </a:ext>
            </a:extLst>
          </p:cNvPr>
          <p:cNvSpPr/>
          <p:nvPr/>
        </p:nvSpPr>
        <p:spPr>
          <a:xfrm>
            <a:off x="6096000" y="4657459"/>
            <a:ext cx="655177" cy="316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82DE48-3ED7-427A-93F5-900366E9834A}"/>
              </a:ext>
            </a:extLst>
          </p:cNvPr>
          <p:cNvSpPr/>
          <p:nvPr/>
        </p:nvSpPr>
        <p:spPr>
          <a:xfrm>
            <a:off x="10135312" y="1572426"/>
            <a:ext cx="384561" cy="213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7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3DD6-32D4-457B-99CA-011054A1C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Returns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5BC8D-C49A-4946-A938-EB01D201E938}"/>
              </a:ext>
            </a:extLst>
          </p:cNvPr>
          <p:cNvSpPr txBox="1"/>
          <p:nvPr/>
        </p:nvSpPr>
        <p:spPr>
          <a:xfrm>
            <a:off x="145278" y="1239140"/>
            <a:ext cx="4572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effectLst/>
              </a:rPr>
              <a:t>Lottery returns are lottery purchases for which the Credit Invoice option is enabled.</a:t>
            </a:r>
          </a:p>
          <a:p>
            <a:r>
              <a:rPr lang="en-US" b="0" i="0" dirty="0">
                <a:effectLst/>
              </a:rPr>
              <a:t>Create a regular lottery purchase.</a:t>
            </a:r>
          </a:p>
          <a:p>
            <a:endParaRPr lang="en-US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select the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lottery 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enter the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invoice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Specify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Search Item </a:t>
            </a:r>
            <a:r>
              <a:rPr lang="en-US" b="0" i="0" dirty="0">
                <a:effectLst/>
              </a:rPr>
              <a:t>by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0" i="0" dirty="0">
                <a:effectLst/>
              </a:rPr>
              <a:t>Click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Submit</a:t>
            </a:r>
          </a:p>
          <a:p>
            <a:endParaRPr lang="en-US" b="1" i="0" dirty="0">
              <a:solidFill>
                <a:srgbClr val="FF0000"/>
              </a:solidFill>
              <a:effectLst/>
            </a:endParaRPr>
          </a:p>
          <a:p>
            <a:r>
              <a:rPr lang="en-US" b="0" i="0" dirty="0">
                <a:effectLst/>
              </a:rPr>
              <a:t>At the bottom of </a:t>
            </a:r>
            <a:r>
              <a:rPr lang="en-US" i="0" dirty="0">
                <a:effectLst/>
              </a:rPr>
              <a:t>the Purchases form</a:t>
            </a:r>
            <a:r>
              <a:rPr lang="en-US" b="0" i="0" dirty="0">
                <a:effectLst/>
              </a:rPr>
              <a:t>, select the </a:t>
            </a:r>
            <a:r>
              <a:rPr lang="en-US" b="1" i="0" dirty="0">
                <a:solidFill>
                  <a:srgbClr val="FF0000"/>
                </a:solidFill>
                <a:effectLst/>
              </a:rPr>
              <a:t>Credit Invoice</a:t>
            </a:r>
            <a:r>
              <a:rPr lang="en-US" b="0" i="0" dirty="0">
                <a:solidFill>
                  <a:srgbClr val="FF0000"/>
                </a:solidFill>
                <a:effectLst/>
              </a:rPr>
              <a:t> </a:t>
            </a:r>
            <a:r>
              <a:rPr lang="en-US" b="0" i="0" dirty="0">
                <a:effectLst/>
              </a:rPr>
              <a:t>check box.</a:t>
            </a:r>
            <a:endParaRPr lang="en-US" b="1" i="0" dirty="0">
              <a:effectLst/>
            </a:endParaRPr>
          </a:p>
          <a:p>
            <a:endParaRPr lang="en-US" dirty="0"/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AF4E72A-193E-4967-A15A-D24D7D9DF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45" y="1066800"/>
            <a:ext cx="6350172" cy="42239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1F4F2B-C5FB-415E-BDCF-9D97893F125F}"/>
              </a:ext>
            </a:extLst>
          </p:cNvPr>
          <p:cNvSpPr/>
          <p:nvPr/>
        </p:nvSpPr>
        <p:spPr>
          <a:xfrm>
            <a:off x="5964964" y="2110811"/>
            <a:ext cx="1145137" cy="179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BB3324-C5BB-4104-BEC2-45CF89305F9C}"/>
              </a:ext>
            </a:extLst>
          </p:cNvPr>
          <p:cNvSpPr/>
          <p:nvPr/>
        </p:nvSpPr>
        <p:spPr>
          <a:xfrm>
            <a:off x="7178467" y="2110811"/>
            <a:ext cx="1145137" cy="179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A4A118-4855-434C-BE4B-F46AC87D8FE5}"/>
              </a:ext>
            </a:extLst>
          </p:cNvPr>
          <p:cNvSpPr/>
          <p:nvPr/>
        </p:nvSpPr>
        <p:spPr>
          <a:xfrm>
            <a:off x="9511469" y="2110811"/>
            <a:ext cx="1008404" cy="179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CD9382-E8A1-4883-957F-26D723584182}"/>
              </a:ext>
            </a:extLst>
          </p:cNvPr>
          <p:cNvSpPr/>
          <p:nvPr/>
        </p:nvSpPr>
        <p:spPr>
          <a:xfrm>
            <a:off x="10639514" y="2059536"/>
            <a:ext cx="410198" cy="256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2E77C4-1F99-47CE-ADEA-DB58280B2131}"/>
              </a:ext>
            </a:extLst>
          </p:cNvPr>
          <p:cNvSpPr/>
          <p:nvPr/>
        </p:nvSpPr>
        <p:spPr>
          <a:xfrm>
            <a:off x="5964964" y="4366901"/>
            <a:ext cx="658027" cy="290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2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A920-A12C-47D5-AD64-06118916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Returns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019C52B-E2C0-466C-8AFD-07B577816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51" y="1066800"/>
            <a:ext cx="6555877" cy="43783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F3C3BF-7845-42ED-BD56-3648B9ABD447}"/>
              </a:ext>
            </a:extLst>
          </p:cNvPr>
          <p:cNvSpPr txBox="1"/>
          <p:nvPr/>
        </p:nvSpPr>
        <p:spPr>
          <a:xfrm>
            <a:off x="311921" y="2655788"/>
            <a:ext cx="4554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You will receive a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message box</a:t>
            </a:r>
            <a:r>
              <a:rPr lang="en-US" sz="2400" b="0" i="0" dirty="0">
                <a:effectLst/>
              </a:rPr>
              <a:t> informing about a credit invoice creation appears.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A6182-497C-45E9-BDB5-96F602F794D7}"/>
              </a:ext>
            </a:extLst>
          </p:cNvPr>
          <p:cNvSpPr/>
          <p:nvPr/>
        </p:nvSpPr>
        <p:spPr>
          <a:xfrm>
            <a:off x="7887768" y="974221"/>
            <a:ext cx="2914116" cy="1273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6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55EA-D3A0-4B45-9FA1-167F9AF1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Returns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A328E-BBEE-4C32-9755-23412C67B8EF}"/>
              </a:ext>
            </a:extLst>
          </p:cNvPr>
          <p:cNvSpPr txBox="1"/>
          <p:nvPr/>
        </p:nvSpPr>
        <p:spPr>
          <a:xfrm>
            <a:off x="210933" y="1231304"/>
            <a:ext cx="5112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i="0" dirty="0">
                <a:effectLst/>
              </a:rPr>
              <a:t>elect the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in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Item Name </a:t>
            </a:r>
            <a:r>
              <a:rPr lang="en-US" i="0" dirty="0">
                <a:effectLst/>
              </a:rPr>
              <a:t>or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UPC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in </a:t>
            </a:r>
            <a:r>
              <a:rPr lang="en-US" b="1" dirty="0">
                <a:solidFill>
                  <a:srgbClr val="FF0000"/>
                </a:solidFill>
              </a:rPr>
              <a:t>Serial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 must have the game’s unique serial number in order to process a credit.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For the credit invoice purchase, the system will use the number of tickets specified in the </a:t>
            </a:r>
            <a:r>
              <a:rPr lang="en-US" b="1" i="0" dirty="0">
                <a:effectLst/>
              </a:rPr>
              <a:t>Lottery Count</a:t>
            </a:r>
            <a:r>
              <a:rPr lang="en-US" b="0" i="0" dirty="0">
                <a:effectLst/>
              </a:rPr>
              <a:t> form, and auto populate the Tickets in Pack field.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C9D66E-A377-4D1E-8E99-CC44B661CFC3}"/>
              </a:ext>
            </a:extLst>
          </p:cNvPr>
          <p:cNvSpPr/>
          <p:nvPr/>
        </p:nvSpPr>
        <p:spPr>
          <a:xfrm>
            <a:off x="9972942" y="2815839"/>
            <a:ext cx="307649" cy="230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3D5535C-5D32-4C25-8BD4-464825881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47" y="1402418"/>
            <a:ext cx="5867783" cy="4053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C6FB80-C22F-4FD5-985C-2E3E4AD6C774}"/>
              </a:ext>
            </a:extLst>
          </p:cNvPr>
          <p:cNvSpPr/>
          <p:nvPr/>
        </p:nvSpPr>
        <p:spPr>
          <a:xfrm>
            <a:off x="5571858" y="2572284"/>
            <a:ext cx="1202106" cy="2777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7E797-6CF2-4211-A69D-6972B6E82241}"/>
              </a:ext>
            </a:extLst>
          </p:cNvPr>
          <p:cNvSpPr/>
          <p:nvPr/>
        </p:nvSpPr>
        <p:spPr>
          <a:xfrm>
            <a:off x="7047242" y="2384277"/>
            <a:ext cx="1202106" cy="5469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80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3CD6-4618-431C-B423-2DAE5CEE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Returns</a:t>
            </a: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67160BA-CB50-4D1D-8CE6-4CB1CCFC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34" y="1162229"/>
            <a:ext cx="6067515" cy="4154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E0E1C-BA66-45F1-91A5-67531B5EFEF8}"/>
              </a:ext>
            </a:extLst>
          </p:cNvPr>
          <p:cNvSpPr txBox="1"/>
          <p:nvPr/>
        </p:nvSpPr>
        <p:spPr>
          <a:xfrm>
            <a:off x="256374" y="1946919"/>
            <a:ext cx="4725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receive a notification </a:t>
            </a:r>
            <a:r>
              <a:rPr lang="en-US" b="1" dirty="0">
                <a:solidFill>
                  <a:srgbClr val="FF0000"/>
                </a:solidFill>
              </a:rPr>
              <a:t>message box </a:t>
            </a:r>
            <a:r>
              <a:rPr lang="en-US" dirty="0"/>
              <a:t>with how many tickets are available for the credit invoice.</a:t>
            </a:r>
          </a:p>
          <a:p>
            <a:endParaRPr lang="en-US" dirty="0"/>
          </a:p>
          <a:p>
            <a:r>
              <a:rPr lang="en-US" i="0" dirty="0">
                <a:effectLst/>
              </a:rPr>
              <a:t>You will not be able to edit the tickets number. To fix the totals, you must research and fix mistakes on the day they were made using the </a:t>
            </a:r>
            <a:r>
              <a:rPr lang="en-US" i="0" strike="noStrike" dirty="0">
                <a:effectLst/>
              </a:rPr>
              <a:t>Lottery Count Changes History Report</a:t>
            </a:r>
            <a:r>
              <a:rPr lang="en-US" i="0" dirty="0">
                <a:effectLst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58D465-2439-4AEB-985C-CB7FDDC17D01}"/>
              </a:ext>
            </a:extLst>
          </p:cNvPr>
          <p:cNvSpPr/>
          <p:nvPr/>
        </p:nvSpPr>
        <p:spPr>
          <a:xfrm>
            <a:off x="7716852" y="1066800"/>
            <a:ext cx="2615013" cy="864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4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80C3-1A16-4022-82F9-F55B856E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Prerequisites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59A1-6B5A-4ED0-80DC-407D593D5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Lottery Category is set up in CStoreOffice ®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Lottery CR Department is set up in CStoreOffice®</a:t>
            </a:r>
          </a:p>
          <a:p>
            <a:endParaRPr lang="en-US" sz="2400" dirty="0"/>
          </a:p>
          <a:p>
            <a:r>
              <a:rPr lang="en-US" sz="2400" dirty="0"/>
              <a:t>Vendor, from which you purchase your lottery, is set up in CStoreOffice®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4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30E7-FD97-4E92-8B84-1228DBA2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Returns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6AC89-CA4F-4AC1-A43F-D1DD65127530}"/>
              </a:ext>
            </a:extLst>
          </p:cNvPr>
          <p:cNvSpPr txBox="1"/>
          <p:nvPr/>
        </p:nvSpPr>
        <p:spPr>
          <a:xfrm>
            <a:off x="54346" y="1256231"/>
            <a:ext cx="5081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effectLst/>
              </a:rPr>
              <a:t>Repeat for all lottery ticket packs that you are returning for the credit.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</a:t>
            </a:r>
            <a:r>
              <a:rPr lang="en-US" sz="2400" b="0" i="0" dirty="0">
                <a:effectLst/>
              </a:rPr>
              <a:t>elect the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method of payment</a:t>
            </a:r>
          </a:p>
          <a:p>
            <a:endParaRPr lang="en-US" sz="2400" dirty="0"/>
          </a:p>
          <a:p>
            <a:r>
              <a:rPr lang="en-US" sz="2400" dirty="0"/>
              <a:t>Then select </a:t>
            </a:r>
            <a:r>
              <a:rPr lang="en-US" sz="2400" b="1" dirty="0">
                <a:solidFill>
                  <a:srgbClr val="FF0000"/>
                </a:solidFill>
              </a:rPr>
              <a:t>Save</a:t>
            </a:r>
            <a:endParaRPr lang="en-US" sz="2400" i="0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370DE44-8F3D-48FB-864D-3241B8A97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79" y="1066800"/>
            <a:ext cx="6490088" cy="42202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52CDC1-0CF3-4887-A569-6C10CFBCCF44}"/>
              </a:ext>
            </a:extLst>
          </p:cNvPr>
          <p:cNvSpPr/>
          <p:nvPr/>
        </p:nvSpPr>
        <p:spPr>
          <a:xfrm>
            <a:off x="10135312" y="1572426"/>
            <a:ext cx="384561" cy="213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A9CD7E-8493-4C0B-86C0-32A29A90CDEF}"/>
              </a:ext>
            </a:extLst>
          </p:cNvPr>
          <p:cNvSpPr/>
          <p:nvPr/>
        </p:nvSpPr>
        <p:spPr>
          <a:xfrm>
            <a:off x="6096000" y="4657459"/>
            <a:ext cx="655177" cy="316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55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55956-8C64-4AC8-8AB4-8186B40E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Count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432934A-8B0E-45B8-853D-633F268B6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36" y="1066800"/>
            <a:ext cx="7357929" cy="4293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75A521-F878-4190-977C-A111B0950BF2}"/>
              </a:ext>
            </a:extLst>
          </p:cNvPr>
          <p:cNvSpPr txBox="1"/>
          <p:nvPr/>
        </p:nvSpPr>
        <p:spPr>
          <a:xfrm>
            <a:off x="290557" y="1444239"/>
            <a:ext cx="40421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Go to the CStoreOffice® home page and then click </a:t>
            </a:r>
          </a:p>
          <a:p>
            <a:endParaRPr lang="en-US" sz="2400" b="0" i="0" dirty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Data Entry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Inventory</a:t>
            </a:r>
            <a:endParaRPr lang="en-US" sz="2400" dirty="0">
              <a:solidFill>
                <a:srgbClr val="FF000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Lottery Count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FC7899-B18D-40AF-8EA4-E628DC6E4F71}"/>
              </a:ext>
            </a:extLst>
          </p:cNvPr>
          <p:cNvSpPr/>
          <p:nvPr/>
        </p:nvSpPr>
        <p:spPr>
          <a:xfrm>
            <a:off x="5238572" y="1338425"/>
            <a:ext cx="606751" cy="211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7F25DC-8EB0-45C0-92D1-F60A4C6DF50F}"/>
              </a:ext>
            </a:extLst>
          </p:cNvPr>
          <p:cNvSpPr/>
          <p:nvPr/>
        </p:nvSpPr>
        <p:spPr>
          <a:xfrm>
            <a:off x="5238572" y="3009046"/>
            <a:ext cx="931492" cy="211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9B415-12C3-4098-B6DD-C4BB50299D19}"/>
              </a:ext>
            </a:extLst>
          </p:cNvPr>
          <p:cNvSpPr/>
          <p:nvPr/>
        </p:nvSpPr>
        <p:spPr>
          <a:xfrm>
            <a:off x="6170064" y="3375209"/>
            <a:ext cx="1016949" cy="2007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1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A2AD-D970-48C4-8BAE-291B3F95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Count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FB772-6CB2-47DB-88C0-A79CA6715DC9}"/>
              </a:ext>
            </a:extLst>
          </p:cNvPr>
          <p:cNvSpPr txBox="1"/>
          <p:nvPr/>
        </p:nvSpPr>
        <p:spPr>
          <a:xfrm>
            <a:off x="116793" y="1504060"/>
            <a:ext cx="41447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Select the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station</a:t>
            </a:r>
            <a:r>
              <a:rPr lang="en-US" b="0" i="0" dirty="0">
                <a:effectLst/>
              </a:rPr>
              <a:t> where the lottery game is going to be sold.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Select the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date</a:t>
            </a:r>
            <a:r>
              <a:rPr lang="en-US" b="0" i="0" dirty="0">
                <a:effectLst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Specify the Search Game by criteria: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By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By </a:t>
            </a:r>
            <a:r>
              <a:rPr lang="en-US" b="1" i="0" dirty="0">
                <a:solidFill>
                  <a:srgbClr val="FF0000"/>
                </a:solidFill>
                <a:effectLst/>
              </a:rPr>
              <a:t>UPC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Select if you want to enter a regular lottery game or one for the vending machine.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Graphical user interface, calendar&#10;&#10;Description automatically generated with medium confidence">
            <a:extLst>
              <a:ext uri="{FF2B5EF4-FFF2-40B4-BE49-F238E27FC236}">
                <a16:creationId xmlns:a16="http://schemas.microsoft.com/office/drawing/2014/main" id="{75B4F535-A369-4B35-864E-687482717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35" y="1066800"/>
            <a:ext cx="7981772" cy="42059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507C44-2233-4EB8-93CD-1E7E2418CD8A}"/>
              </a:ext>
            </a:extLst>
          </p:cNvPr>
          <p:cNvSpPr/>
          <p:nvPr/>
        </p:nvSpPr>
        <p:spPr>
          <a:xfrm>
            <a:off x="11263357" y="1066800"/>
            <a:ext cx="811850" cy="257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BC6BB2-D608-443F-825D-5A6251F912B9}"/>
              </a:ext>
            </a:extLst>
          </p:cNvPr>
          <p:cNvSpPr/>
          <p:nvPr/>
        </p:nvSpPr>
        <p:spPr>
          <a:xfrm>
            <a:off x="4093435" y="1905712"/>
            <a:ext cx="2512464" cy="487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19B41-D905-49B9-9A08-70A02C21F1C5}"/>
              </a:ext>
            </a:extLst>
          </p:cNvPr>
          <p:cNvSpPr/>
          <p:nvPr/>
        </p:nvSpPr>
        <p:spPr>
          <a:xfrm>
            <a:off x="4093435" y="2392822"/>
            <a:ext cx="1213503" cy="196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C57F67-C1A3-4539-B61E-A9E83BB7F25F}"/>
              </a:ext>
            </a:extLst>
          </p:cNvPr>
          <p:cNvSpPr/>
          <p:nvPr/>
        </p:nvSpPr>
        <p:spPr>
          <a:xfrm>
            <a:off x="7041735" y="2392822"/>
            <a:ext cx="1213503" cy="196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86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95BD-F77B-46AF-ADCE-32CFD2D4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Count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56EEB-09B7-4C2E-AB63-B7130B818D15}"/>
              </a:ext>
            </a:extLst>
          </p:cNvPr>
          <p:cNvSpPr txBox="1"/>
          <p:nvPr/>
        </p:nvSpPr>
        <p:spPr>
          <a:xfrm>
            <a:off x="145279" y="1166842"/>
            <a:ext cx="5024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In the </a:t>
            </a:r>
            <a:r>
              <a:rPr lang="en-US" b="1" i="0" dirty="0">
                <a:solidFill>
                  <a:srgbClr val="FF0000"/>
                </a:solidFill>
                <a:effectLst/>
              </a:rPr>
              <a:t>Position</a:t>
            </a:r>
            <a:r>
              <a:rPr lang="en-US" b="1" i="0" dirty="0">
                <a:effectLst/>
              </a:rPr>
              <a:t> </a:t>
            </a:r>
            <a:r>
              <a:rPr lang="en-US" b="0" i="0" dirty="0">
                <a:effectLst/>
              </a:rPr>
              <a:t>column, select the game position number.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When you enter a game into the form, make sure the position number matches the location of the game on the display rack.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algn="l"/>
            <a:r>
              <a:rPr lang="en-US" b="0" i="0" dirty="0">
                <a:effectLst/>
              </a:rPr>
              <a:t>In the </a:t>
            </a:r>
            <a:r>
              <a:rPr lang="en-US" b="1" i="0" dirty="0">
                <a:solidFill>
                  <a:srgbClr val="FF0000"/>
                </a:solidFill>
                <a:effectLst/>
              </a:rPr>
              <a:t>UPC Name </a:t>
            </a:r>
            <a:r>
              <a:rPr lang="en-US" b="0" i="0" dirty="0">
                <a:effectLst/>
              </a:rPr>
              <a:t>column, enter or select the name of the game or UPC, depending on the option selected from the “Select Games By” field.</a:t>
            </a:r>
          </a:p>
          <a:p>
            <a:pPr algn="l"/>
            <a:endParaRPr lang="en-US" b="0" i="0" dirty="0">
              <a:effectLst/>
            </a:endParaRPr>
          </a:p>
          <a:p>
            <a:pPr algn="l"/>
            <a:r>
              <a:rPr lang="en-US" b="0" i="0" dirty="0">
                <a:effectLst/>
              </a:rPr>
              <a:t>In the </a:t>
            </a:r>
            <a:r>
              <a:rPr lang="en-US" b="1" i="0" dirty="0">
                <a:solidFill>
                  <a:srgbClr val="FF0000"/>
                </a:solidFill>
                <a:effectLst/>
              </a:rPr>
              <a:t>Serial</a:t>
            </a:r>
            <a:r>
              <a:rPr lang="en-US" b="0" i="0" dirty="0">
                <a:effectLst/>
              </a:rPr>
              <a:t> column, enter the serial number manually or select it from the list. The serial number must match the number of the game you have for sale.</a:t>
            </a:r>
          </a:p>
          <a:p>
            <a:endParaRPr lang="en-US" b="0" i="0" dirty="0">
              <a:effectLst/>
            </a:endParaRPr>
          </a:p>
          <a:p>
            <a:endParaRPr lang="en-US" dirty="0"/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84153F3-C6EB-4A35-B46A-77AE5B01F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24" y="1273324"/>
            <a:ext cx="7021698" cy="39931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3A7821-F34B-4B34-B7AD-3A52A0FD1851}"/>
              </a:ext>
            </a:extLst>
          </p:cNvPr>
          <p:cNvSpPr/>
          <p:nvPr/>
        </p:nvSpPr>
        <p:spPr>
          <a:xfrm>
            <a:off x="5093293" y="2281727"/>
            <a:ext cx="444382" cy="760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280F7B-C55C-4BF7-A01B-94B6F232C7A3}"/>
              </a:ext>
            </a:extLst>
          </p:cNvPr>
          <p:cNvSpPr/>
          <p:nvPr/>
        </p:nvSpPr>
        <p:spPr>
          <a:xfrm>
            <a:off x="5537675" y="2281727"/>
            <a:ext cx="1666430" cy="760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A347F1-14C8-4DF8-B42D-673D766FE13F}"/>
              </a:ext>
            </a:extLst>
          </p:cNvPr>
          <p:cNvSpPr/>
          <p:nvPr/>
        </p:nvSpPr>
        <p:spPr>
          <a:xfrm>
            <a:off x="7204105" y="2281727"/>
            <a:ext cx="769121" cy="760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8BF6-7E81-457D-960E-0D0A3C5A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Count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4EAD3-BE0B-455B-A2B0-25978A8B3D34}"/>
              </a:ext>
            </a:extLst>
          </p:cNvPr>
          <p:cNvSpPr txBox="1"/>
          <p:nvPr/>
        </p:nvSpPr>
        <p:spPr>
          <a:xfrm>
            <a:off x="0" y="1167837"/>
            <a:ext cx="46653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In the </a:t>
            </a:r>
            <a:r>
              <a:rPr lang="en-US" b="1" i="0" dirty="0">
                <a:solidFill>
                  <a:srgbClr val="FF0000"/>
                </a:solidFill>
                <a:effectLst/>
              </a:rPr>
              <a:t>Close Inventory</a:t>
            </a:r>
            <a:r>
              <a:rPr lang="en-US" b="0" i="0" dirty="0">
                <a:solidFill>
                  <a:srgbClr val="FF0000"/>
                </a:solidFill>
                <a:effectLst/>
              </a:rPr>
              <a:t> </a:t>
            </a:r>
            <a:r>
              <a:rPr lang="en-US" b="0" i="0" dirty="0">
                <a:effectLst/>
              </a:rPr>
              <a:t>column, enter the number of the tickets remaining in the pack after the sales for the displayed shift.</a:t>
            </a:r>
          </a:p>
          <a:p>
            <a:pPr algn="l"/>
            <a:endParaRPr lang="en-US" dirty="0"/>
          </a:p>
          <a:p>
            <a:pPr algn="l"/>
            <a:r>
              <a:rPr lang="en-US" b="0" i="0" dirty="0">
                <a:effectLst/>
              </a:rPr>
              <a:t>If alterations are </a:t>
            </a:r>
            <a:r>
              <a:rPr lang="en-US" dirty="0"/>
              <a:t>needed: </a:t>
            </a:r>
            <a:r>
              <a:rPr lang="en-US" b="0" i="0" dirty="0">
                <a:effectLst/>
              </a:rPr>
              <a:t>in the </a:t>
            </a:r>
            <a:r>
              <a:rPr lang="en-US" b="1" i="0" dirty="0">
                <a:solidFill>
                  <a:srgbClr val="FF0000"/>
                </a:solidFill>
                <a:effectLst/>
              </a:rPr>
              <a:t>Tickets Sold</a:t>
            </a:r>
            <a:r>
              <a:rPr lang="en-US" b="1" i="0" dirty="0">
                <a:effectLst/>
              </a:rPr>
              <a:t> </a:t>
            </a:r>
            <a:r>
              <a:rPr lang="en-US" b="0" i="0" dirty="0">
                <a:effectLst/>
              </a:rPr>
              <a:t>column, enter the number of tickets sold.</a:t>
            </a:r>
          </a:p>
          <a:p>
            <a:pPr algn="l"/>
            <a:endParaRPr lang="en-US" b="0" i="0" dirty="0">
              <a:effectLst/>
            </a:endParaRPr>
          </a:p>
          <a:p>
            <a:pPr algn="l"/>
            <a:r>
              <a:rPr lang="en-US" b="0" i="0" dirty="0">
                <a:effectLst/>
              </a:rPr>
              <a:t>In the </a:t>
            </a:r>
            <a:r>
              <a:rPr lang="en-US" b="1" i="0" dirty="0">
                <a:solidFill>
                  <a:srgbClr val="FF0000"/>
                </a:solidFill>
                <a:effectLst/>
              </a:rPr>
              <a:t>Total Shifts Sales</a:t>
            </a:r>
            <a:r>
              <a:rPr lang="en-US" b="0" i="0" dirty="0">
                <a:solidFill>
                  <a:srgbClr val="FF0000"/>
                </a:solidFill>
                <a:effectLst/>
              </a:rPr>
              <a:t> </a:t>
            </a:r>
            <a:r>
              <a:rPr lang="en-US" b="0" i="0" dirty="0">
                <a:effectLst/>
              </a:rPr>
              <a:t>column, view the total retail amount sold.</a:t>
            </a:r>
          </a:p>
          <a:p>
            <a:pPr algn="l"/>
            <a:endParaRPr lang="en-US" b="0" i="0" dirty="0">
              <a:effectLst/>
            </a:endParaRPr>
          </a:p>
          <a:p>
            <a:pPr algn="l"/>
            <a:r>
              <a:rPr lang="en-US" b="0" i="0" dirty="0">
                <a:effectLst/>
              </a:rPr>
              <a:t>At the end of the game row, click</a:t>
            </a:r>
            <a:r>
              <a:rPr lang="en-US" b="0" i="0" dirty="0">
                <a:solidFill>
                  <a:srgbClr val="FF0000"/>
                </a:solidFill>
                <a:effectLst/>
              </a:rPr>
              <a:t> </a:t>
            </a:r>
            <a:r>
              <a:rPr lang="en-US" b="1" i="0" dirty="0">
                <a:solidFill>
                  <a:srgbClr val="FF0000"/>
                </a:solidFill>
                <a:effectLst/>
              </a:rPr>
              <a:t>Enter</a:t>
            </a:r>
            <a:r>
              <a:rPr lang="en-US" b="0" i="0" dirty="0">
                <a:effectLst/>
              </a:rPr>
              <a:t>.</a:t>
            </a:r>
          </a:p>
          <a:p>
            <a:pPr algn="l"/>
            <a:endParaRPr lang="en-US" b="0" i="0" dirty="0">
              <a:effectLst/>
            </a:endParaRPr>
          </a:p>
          <a:p>
            <a:pPr algn="l"/>
            <a:r>
              <a:rPr lang="en-US" b="0" i="0" dirty="0">
                <a:effectLst/>
              </a:rPr>
              <a:t>Proceed the same way with the next game.</a:t>
            </a:r>
          </a:p>
          <a:p>
            <a:endParaRPr lang="en-US" dirty="0"/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5296033-05B7-4C57-BF31-EDF91537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31" y="1256230"/>
            <a:ext cx="7228290" cy="41589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7E8E9D-EFED-4FF6-B4A2-B934034EBC28}"/>
              </a:ext>
            </a:extLst>
          </p:cNvPr>
          <p:cNvSpPr/>
          <p:nvPr/>
        </p:nvSpPr>
        <p:spPr>
          <a:xfrm>
            <a:off x="7742490" y="2281727"/>
            <a:ext cx="811850" cy="794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7DF653-D4CE-4F25-8226-4224243A0ADC}"/>
              </a:ext>
            </a:extLst>
          </p:cNvPr>
          <p:cNvSpPr/>
          <p:nvPr/>
        </p:nvSpPr>
        <p:spPr>
          <a:xfrm>
            <a:off x="9930213" y="2281727"/>
            <a:ext cx="1803163" cy="7093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6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DE592-CA1C-47F6-B562-52296399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Count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8C468-B26D-4147-A93B-53CB8D947CC3}"/>
              </a:ext>
            </a:extLst>
          </p:cNvPr>
          <p:cNvSpPr txBox="1"/>
          <p:nvPr/>
        </p:nvSpPr>
        <p:spPr>
          <a:xfrm>
            <a:off x="232159" y="1414331"/>
            <a:ext cx="38883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When you arrange all games and enter the number of tickets within them, click 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Save</a:t>
            </a:r>
            <a:endParaRPr lang="en-US" sz="2400" b="0" i="0" dirty="0">
              <a:effectLst/>
            </a:endParaRPr>
          </a:p>
          <a:p>
            <a:endParaRPr lang="en-US" dirty="0"/>
          </a:p>
          <a:p>
            <a:endParaRPr lang="en-US" b="0" i="0" dirty="0">
              <a:effectLst/>
            </a:endParaRPr>
          </a:p>
          <a:p>
            <a:endParaRPr lang="en-US" i="0" dirty="0">
              <a:effectLst/>
            </a:endParaRPr>
          </a:p>
          <a:p>
            <a:endParaRPr lang="en-US" dirty="0"/>
          </a:p>
          <a:p>
            <a:endParaRPr lang="en-US" i="0" dirty="0">
              <a:effectLst/>
            </a:endParaRPr>
          </a:p>
          <a:p>
            <a:endParaRPr lang="en-US" dirty="0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132E724B-51AE-4EB7-915D-89C342E03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07" y="1206061"/>
            <a:ext cx="7551634" cy="42376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DE041B-4432-492A-9B74-6D34B8410ECA}"/>
              </a:ext>
            </a:extLst>
          </p:cNvPr>
          <p:cNvSpPr/>
          <p:nvPr/>
        </p:nvSpPr>
        <p:spPr>
          <a:xfrm>
            <a:off x="9861847" y="1205511"/>
            <a:ext cx="495656" cy="417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31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1FE4-2876-460E-83A6-DDBBF23F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Sales and Inventory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1A44E7-5E85-48C6-9808-C20EBA18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83" y="1146053"/>
            <a:ext cx="7212652" cy="4113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A23498-E4CD-4C51-95EF-B8E1A79ABBFA}"/>
              </a:ext>
            </a:extLst>
          </p:cNvPr>
          <p:cNvSpPr/>
          <p:nvPr/>
        </p:nvSpPr>
        <p:spPr>
          <a:xfrm>
            <a:off x="5247118" y="1392964"/>
            <a:ext cx="564022" cy="2734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6BA03-66E4-4452-8C31-7EC878B0B325}"/>
              </a:ext>
            </a:extLst>
          </p:cNvPr>
          <p:cNvSpPr/>
          <p:nvPr/>
        </p:nvSpPr>
        <p:spPr>
          <a:xfrm>
            <a:off x="5247118" y="3025211"/>
            <a:ext cx="914400" cy="188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DF8324-C059-4D9C-90BC-3EECFD0A9D17}"/>
              </a:ext>
            </a:extLst>
          </p:cNvPr>
          <p:cNvSpPr/>
          <p:nvPr/>
        </p:nvSpPr>
        <p:spPr>
          <a:xfrm>
            <a:off x="6161518" y="3606325"/>
            <a:ext cx="914400" cy="188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66F11-B803-472C-AA29-87C74FA6FA78}"/>
              </a:ext>
            </a:extLst>
          </p:cNvPr>
          <p:cNvSpPr txBox="1"/>
          <p:nvPr/>
        </p:nvSpPr>
        <p:spPr>
          <a:xfrm>
            <a:off x="111096" y="1392964"/>
            <a:ext cx="43156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To open the lottery </a:t>
            </a:r>
            <a:r>
              <a:rPr lang="en-US" b="1" i="0" dirty="0">
                <a:effectLst/>
              </a:rPr>
              <a:t>Sales and Inventory</a:t>
            </a:r>
            <a:r>
              <a:rPr lang="en-US" b="0" i="0" dirty="0">
                <a:effectLst/>
              </a:rPr>
              <a:t> tab, go to the CStoreOffice® home page and then click:</a:t>
            </a:r>
          </a:p>
          <a:p>
            <a:endParaRPr lang="en-US" b="0" i="0" dirty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FF0000"/>
                </a:solidFill>
                <a:effectLst/>
              </a:rPr>
              <a:t>Data Entry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FF0000"/>
                </a:solidFill>
                <a:effectLst/>
              </a:rPr>
              <a:t>Inventory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rgbClr val="FF0000"/>
                </a:solidFill>
                <a:effectLst/>
              </a:rPr>
              <a:t>Lottery Inventory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C83D79-FDA7-4251-813A-F61A12CE8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5" y="4761067"/>
            <a:ext cx="6819543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0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E595B-2C9B-4489-A0D8-0F86126A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Sales and Inventory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6550BD6-9E89-40F5-8343-D605B98D0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6" y="1145309"/>
            <a:ext cx="8727069" cy="40463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2A14BB-14C8-444B-8E77-709525008200}"/>
              </a:ext>
            </a:extLst>
          </p:cNvPr>
          <p:cNvSpPr txBox="1"/>
          <p:nvPr/>
        </p:nvSpPr>
        <p:spPr>
          <a:xfrm>
            <a:off x="166255" y="2276685"/>
            <a:ext cx="2922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Select the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station</a:t>
            </a:r>
            <a:r>
              <a:rPr lang="en-US" sz="2400" b="0" i="0" dirty="0">
                <a:effectLst/>
              </a:rPr>
              <a:t> in which you want to record sales and current inventory.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EE19E4-2493-4F03-B86F-A1155E2215ED}"/>
              </a:ext>
            </a:extLst>
          </p:cNvPr>
          <p:cNvSpPr/>
          <p:nvPr/>
        </p:nvSpPr>
        <p:spPr>
          <a:xfrm>
            <a:off x="11203536" y="1066800"/>
            <a:ext cx="822209" cy="385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5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E2F08194-2D5A-45EF-B516-B864C27C1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51" y="1170773"/>
            <a:ext cx="7520828" cy="4247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C6991-12D1-499E-B670-D0C012CE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Sales and Inventory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86332-0D2D-4314-BCA4-CAC7F74501FD}"/>
              </a:ext>
            </a:extLst>
          </p:cNvPr>
          <p:cNvSpPr txBox="1"/>
          <p:nvPr/>
        </p:nvSpPr>
        <p:spPr>
          <a:xfrm>
            <a:off x="0" y="1066800"/>
            <a:ext cx="4862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</a:rPr>
              <a:t>To enter the physical inventory value for a game, follow the steps:</a:t>
            </a:r>
          </a:p>
          <a:p>
            <a:endParaRPr lang="en-US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Count the number of tickets for the UPC both at the register and in the back stock.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Click the game you need.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 the </a:t>
            </a:r>
            <a:r>
              <a:rPr lang="en-US" b="1" i="0" dirty="0">
                <a:solidFill>
                  <a:srgbClr val="FF0000"/>
                </a:solidFill>
                <a:effectLst/>
              </a:rPr>
              <a:t>Physical Inv</a:t>
            </a:r>
            <a:r>
              <a:rPr lang="en-US" b="1" i="0" dirty="0">
                <a:effectLst/>
              </a:rPr>
              <a:t>.</a:t>
            </a:r>
            <a:r>
              <a:rPr lang="en-US" b="0" i="0" dirty="0">
                <a:effectLst/>
              </a:rPr>
              <a:t> column, enter the total retail value you have.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Click </a:t>
            </a:r>
            <a:r>
              <a:rPr lang="en-US" b="1" i="0" dirty="0">
                <a:solidFill>
                  <a:srgbClr val="FF0000"/>
                </a:solidFill>
                <a:effectLst/>
              </a:rPr>
              <a:t>Enter</a:t>
            </a:r>
            <a:r>
              <a:rPr lang="en-US" b="0" i="0" dirty="0">
                <a:effectLst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Proceed the same way with the rest of the games, and then click </a:t>
            </a:r>
            <a:r>
              <a:rPr lang="en-US" b="1" i="0" dirty="0">
                <a:solidFill>
                  <a:srgbClr val="FF0000"/>
                </a:solidFill>
                <a:effectLst/>
              </a:rPr>
              <a:t>Save</a:t>
            </a:r>
            <a:r>
              <a:rPr lang="en-US" b="0" i="0" dirty="0">
                <a:effectLst/>
              </a:rPr>
              <a:t> when you are done.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EFA0E-A172-40A0-9669-6B59C4065557}"/>
              </a:ext>
            </a:extLst>
          </p:cNvPr>
          <p:cNvSpPr/>
          <p:nvPr/>
        </p:nvSpPr>
        <p:spPr>
          <a:xfrm>
            <a:off x="7520299" y="2563738"/>
            <a:ext cx="1085316" cy="179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FF9A6-4050-46A6-BDCC-61468D3F8FB0}"/>
              </a:ext>
            </a:extLst>
          </p:cNvPr>
          <p:cNvSpPr/>
          <p:nvPr/>
        </p:nvSpPr>
        <p:spPr>
          <a:xfrm>
            <a:off x="10750609" y="2563738"/>
            <a:ext cx="384561" cy="247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55194-51D8-4D5A-9224-8E145288B465}"/>
              </a:ext>
            </a:extLst>
          </p:cNvPr>
          <p:cNvSpPr/>
          <p:nvPr/>
        </p:nvSpPr>
        <p:spPr>
          <a:xfrm>
            <a:off x="10400232" y="1170773"/>
            <a:ext cx="734938" cy="401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63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74339A-758C-4ADC-88CF-9CDFFB197017}"/>
              </a:ext>
            </a:extLst>
          </p:cNvPr>
          <p:cNvSpPr txBox="1">
            <a:spLocks/>
          </p:cNvSpPr>
          <p:nvPr/>
        </p:nvSpPr>
        <p:spPr>
          <a:xfrm>
            <a:off x="0" y="585680"/>
            <a:ext cx="11353800" cy="495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F8ED8-6A8D-0EF0-986F-DF601AFB3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9"/>
          <a:stretch/>
        </p:blipFill>
        <p:spPr bwMode="auto">
          <a:xfrm>
            <a:off x="4822507" y="2549689"/>
            <a:ext cx="2546986" cy="302750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2F8619-EE7D-D678-C744-126025289F01}"/>
              </a:ext>
            </a:extLst>
          </p:cNvPr>
          <p:cNvSpPr txBox="1"/>
          <p:nvPr/>
        </p:nvSpPr>
        <p:spPr>
          <a:xfrm>
            <a:off x="3510897" y="1076644"/>
            <a:ext cx="5170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55"/>
                </a:solidFill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09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" y="553924"/>
            <a:ext cx="7804151" cy="533305"/>
          </a:xfrm>
        </p:spPr>
        <p:txBody>
          <a:bodyPr>
            <a:noAutofit/>
          </a:bodyPr>
          <a:lstStyle/>
          <a:p>
            <a:r>
              <a:rPr lang="en-US" b="1" dirty="0">
                <a:cs typeface="Calibri"/>
              </a:rPr>
              <a:t>Game Setup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070F-9B26-4707-BF35-E970EFCFBB3A}"/>
              </a:ext>
            </a:extLst>
          </p:cNvPr>
          <p:cNvSpPr txBox="1"/>
          <p:nvPr/>
        </p:nvSpPr>
        <p:spPr>
          <a:xfrm>
            <a:off x="581891" y="1605183"/>
            <a:ext cx="3392759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Games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Edit Games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Delete Games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Upload items List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A12B71A5-39B2-41A7-A336-5E533F38D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37" y="1242645"/>
            <a:ext cx="7074172" cy="387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8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D9F5-2159-40F3-877E-6B3D62D6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264F-F7EF-40BE-86F9-02CD3112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69" y="1439862"/>
            <a:ext cx="4728862" cy="4351338"/>
          </a:xfrm>
        </p:spPr>
        <p:txBody>
          <a:bodyPr/>
          <a:lstStyle/>
          <a:p>
            <a:r>
              <a:rPr lang="en-US" sz="2400" dirty="0"/>
              <a:t>From the main page of CStoreOffice®, access the Lottery Game Setup page.</a:t>
            </a:r>
          </a:p>
          <a:p>
            <a:r>
              <a:rPr lang="en-US" sz="2400" dirty="0"/>
              <a:t>Select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Data Entry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Lottery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Games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B9B434F-3230-4664-819A-B65ABD4C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14" y="1400896"/>
            <a:ext cx="6734049" cy="31802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F4524C-B0A0-4E11-854D-8DDC96BE20D9}"/>
              </a:ext>
            </a:extLst>
          </p:cNvPr>
          <p:cNvSpPr/>
          <p:nvPr/>
        </p:nvSpPr>
        <p:spPr>
          <a:xfrm>
            <a:off x="5785503" y="1589518"/>
            <a:ext cx="401652" cy="205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5C59F-7D48-403D-9B19-D043D367AE7B}"/>
              </a:ext>
            </a:extLst>
          </p:cNvPr>
          <p:cNvSpPr/>
          <p:nvPr/>
        </p:nvSpPr>
        <p:spPr>
          <a:xfrm>
            <a:off x="5785503" y="2759701"/>
            <a:ext cx="666572" cy="166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502C57-D99C-4C27-A637-4F5588D583B7}"/>
              </a:ext>
            </a:extLst>
          </p:cNvPr>
          <p:cNvSpPr/>
          <p:nvPr/>
        </p:nvSpPr>
        <p:spPr>
          <a:xfrm>
            <a:off x="6452075" y="2778929"/>
            <a:ext cx="666572" cy="128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197E-EB05-4672-8934-F7D02C8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 Games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74FB149-DFCF-46F5-A218-4D16803F1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02" y="1066800"/>
            <a:ext cx="7659214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8D59AB-676A-476A-811B-B41752EBA9C4}"/>
              </a:ext>
            </a:extLst>
          </p:cNvPr>
          <p:cNvSpPr/>
          <p:nvPr/>
        </p:nvSpPr>
        <p:spPr>
          <a:xfrm>
            <a:off x="9809018" y="1597891"/>
            <a:ext cx="292111" cy="3163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DF2A5-0091-4C44-A934-1C42B5BC89A0}"/>
              </a:ext>
            </a:extLst>
          </p:cNvPr>
          <p:cNvSpPr txBox="1"/>
          <p:nvPr/>
        </p:nvSpPr>
        <p:spPr>
          <a:xfrm>
            <a:off x="290557" y="2228671"/>
            <a:ext cx="4035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each game sold at the station level, select </a:t>
            </a:r>
            <a:r>
              <a:rPr lang="en-US" sz="2400" b="0" i="0" dirty="0">
                <a:effectLst/>
              </a:rPr>
              <a:t>the 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Add</a:t>
            </a:r>
            <a:r>
              <a:rPr lang="en-US" sz="2400" b="0" i="0" dirty="0">
                <a:effectLst/>
              </a:rPr>
              <a:t> 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3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73-6CF7-42AF-84A6-66651364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</a:t>
            </a:r>
            <a:r>
              <a:rPr lang="en-US" dirty="0"/>
              <a:t> </a:t>
            </a:r>
            <a:r>
              <a:rPr lang="en-US" b="1" dirty="0"/>
              <a:t>Games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50C215C-5F45-4453-9B68-E09C863B7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40" y="1066800"/>
            <a:ext cx="694540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CB841-5F43-4919-847E-60A2FC9A4718}"/>
              </a:ext>
            </a:extLst>
          </p:cNvPr>
          <p:cNvSpPr txBox="1"/>
          <p:nvPr/>
        </p:nvSpPr>
        <p:spPr>
          <a:xfrm>
            <a:off x="145279" y="1125835"/>
            <a:ext cx="49306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Enter the following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information</a:t>
            </a:r>
            <a:r>
              <a:rPr lang="en-US" sz="2400" b="0" i="0" dirty="0">
                <a:effectLst/>
              </a:rPr>
              <a:t> for the lottery game:</a:t>
            </a:r>
          </a:p>
          <a:p>
            <a:endParaRPr lang="en-US" sz="24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UPC-A (12 Digits) or UPC-E (8 Digits)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Item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CR Item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Current Retail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37D03E-D084-49F9-84BB-1938E2EE44A9}"/>
              </a:ext>
            </a:extLst>
          </p:cNvPr>
          <p:cNvSpPr/>
          <p:nvPr/>
        </p:nvSpPr>
        <p:spPr>
          <a:xfrm>
            <a:off x="6315342" y="2153540"/>
            <a:ext cx="1888621" cy="1461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8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7F7B-9711-4280-95AD-8A71CD56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 Games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C51B535-DFFA-4175-AC18-DDA72D131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61" y="1066800"/>
            <a:ext cx="6945405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989D32-BA9E-4DAC-897D-71FC3ECC04E4}"/>
              </a:ext>
            </a:extLst>
          </p:cNvPr>
          <p:cNvSpPr/>
          <p:nvPr/>
        </p:nvSpPr>
        <p:spPr>
          <a:xfrm>
            <a:off x="6096000" y="3597779"/>
            <a:ext cx="5423731" cy="7093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1A205-06BC-4249-AD26-93BBC4409531}"/>
              </a:ext>
            </a:extLst>
          </p:cNvPr>
          <p:cNvSpPr txBox="1"/>
          <p:nvPr/>
        </p:nvSpPr>
        <p:spPr>
          <a:xfrm>
            <a:off x="239152" y="1128044"/>
            <a:ext cx="4537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Continue to the </a:t>
            </a:r>
            <a:r>
              <a:rPr lang="en-US" sz="2400" b="1" dirty="0">
                <a:solidFill>
                  <a:srgbClr val="FF0000"/>
                </a:solidFill>
              </a:rPr>
              <a:t>Purchases</a:t>
            </a:r>
            <a:r>
              <a:rPr lang="en-US" sz="2400" dirty="0"/>
              <a:t> section and enter the following information for the lottery game:</a:t>
            </a:r>
          </a:p>
          <a:p>
            <a:endParaRPr lang="en-US" sz="2400" dirty="0"/>
          </a:p>
          <a:p>
            <a:r>
              <a:rPr lang="en-US" sz="2400" dirty="0"/>
              <a:t>Vendor</a:t>
            </a:r>
          </a:p>
          <a:p>
            <a:r>
              <a:rPr lang="en-US" sz="2400" dirty="0"/>
              <a:t>Tickets in Pack</a:t>
            </a:r>
          </a:p>
          <a:p>
            <a:r>
              <a:rPr lang="en-US" sz="2400" dirty="0"/>
              <a:t>Pack Cost</a:t>
            </a:r>
          </a:p>
          <a:p>
            <a:r>
              <a:rPr lang="en-US" sz="2400" dirty="0"/>
              <a:t>Unit Cost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Retail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A980992-75E0-4773-8B51-66CD2B622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4" y="4067798"/>
            <a:ext cx="4384253" cy="8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7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C442-EEB1-4B6E-98C1-E5AD4A3E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Editing Existing Lottery Games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EA575A-37F0-45ED-A320-FA55DC7DA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56" y="1066800"/>
            <a:ext cx="7659214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A3EC36-E866-45C3-A7BF-DA7FE801A41F}"/>
              </a:ext>
            </a:extLst>
          </p:cNvPr>
          <p:cNvSpPr txBox="1"/>
          <p:nvPr/>
        </p:nvSpPr>
        <p:spPr>
          <a:xfrm>
            <a:off x="59821" y="1193232"/>
            <a:ext cx="42891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Segoe UI Regular"/>
              </a:rPr>
              <a:t>Select a lottery game you want to edit, using one of the following ways:</a:t>
            </a:r>
          </a:p>
          <a:p>
            <a:pPr algn="l"/>
            <a:endParaRPr lang="en-US" dirty="0">
              <a:latin typeface="Segoe UI Regular"/>
            </a:endParaRPr>
          </a:p>
          <a:p>
            <a:pPr marL="342900" indent="-342900" algn="l">
              <a:buAutoNum type="arabicPeriod"/>
            </a:pPr>
            <a:r>
              <a:rPr lang="en-US" b="0" i="0" dirty="0">
                <a:effectLst/>
                <a:latin typeface="Segoe UI Regular"/>
              </a:rPr>
              <a:t>Using the magnifying</a:t>
            </a:r>
            <a:r>
              <a:rPr lang="en-US" dirty="0">
                <a:latin typeface="Segoe UI Regular"/>
              </a:rPr>
              <a:t>/search </a:t>
            </a:r>
            <a:r>
              <a:rPr lang="en-US" b="1" dirty="0">
                <a:solidFill>
                  <a:srgbClr val="FF0000"/>
                </a:solidFill>
                <a:latin typeface="Segoe UI Regular"/>
              </a:rPr>
              <a:t>buttons</a:t>
            </a:r>
            <a:r>
              <a:rPr lang="en-US" b="1" dirty="0">
                <a:latin typeface="Segoe UI Regular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egoe UI Regular"/>
              </a:rPr>
              <a:t>Select which field to search by: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egoe UI Regular"/>
              </a:rPr>
              <a:t>UPC-A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egoe UI Regular"/>
              </a:rPr>
              <a:t>UPC-E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egoe UI Regular"/>
              </a:rPr>
              <a:t>Item Description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Segoe UI Regular"/>
              </a:rPr>
              <a:t>CR Item Description</a:t>
            </a:r>
          </a:p>
          <a:p>
            <a:pPr algn="l"/>
            <a:endParaRPr lang="en-US" b="0" i="0" dirty="0">
              <a:solidFill>
                <a:srgbClr val="4A4A4A"/>
              </a:solidFill>
              <a:effectLst/>
              <a:latin typeface="Segoe UI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47823E-8335-4422-8419-26178C97F23E}"/>
              </a:ext>
            </a:extLst>
          </p:cNvPr>
          <p:cNvSpPr/>
          <p:nvPr/>
        </p:nvSpPr>
        <p:spPr>
          <a:xfrm>
            <a:off x="8229600" y="2196269"/>
            <a:ext cx="435835" cy="948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EDF66-EB83-4148-8BA7-FF95B52E03CF}"/>
              </a:ext>
            </a:extLst>
          </p:cNvPr>
          <p:cNvSpPr txBox="1"/>
          <p:nvPr/>
        </p:nvSpPr>
        <p:spPr>
          <a:xfrm>
            <a:off x="119641" y="4062230"/>
            <a:ext cx="4049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Enter full or partial data in one of the fields and then click the </a:t>
            </a:r>
            <a:r>
              <a:rPr lang="en-US" sz="2400" i="0" dirty="0">
                <a:effectLst/>
              </a:rPr>
              <a:t>search</a:t>
            </a:r>
            <a:r>
              <a:rPr lang="en-US" sz="2400" b="0" i="0" dirty="0">
                <a:effectLst/>
              </a:rPr>
              <a:t>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button</a:t>
            </a:r>
            <a:r>
              <a:rPr lang="en-US" b="0" i="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4946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etrosof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trosoft Theme" id="{A0088E81-B9BC-4251-B768-924C2C3DED32}" vid="{E2E0D73C-F21B-43E2-ACC7-C039F11418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F388AD49BB54A9B5AA60F80C5B242" ma:contentTypeVersion="2" ma:contentTypeDescription="Create a new document." ma:contentTypeScope="" ma:versionID="f04f537e79f29b39e77a19dde11105ae">
  <xsd:schema xmlns:xsd="http://www.w3.org/2001/XMLSchema" xmlns:xs="http://www.w3.org/2001/XMLSchema" xmlns:p="http://schemas.microsoft.com/office/2006/metadata/properties" xmlns:ns2="788830ea-b17b-4f65-9424-074af658c0ba" targetNamespace="http://schemas.microsoft.com/office/2006/metadata/properties" ma:root="true" ma:fieldsID="e6a2d9dc8e15b742c4e047ba41b635d8" ns2:_="">
    <xsd:import namespace="788830ea-b17b-4f65-9424-074af658c0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830ea-b17b-4f65-9424-074af658c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B734C9-8482-49FB-B17C-D365E128FA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830ea-b17b-4f65-9424-074af658c0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F9FDBA-3693-4896-9817-420865448A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A0507E-1488-4AB7-A4EC-D54F60F7DF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1186</Words>
  <Application>Microsoft Office PowerPoint</Application>
  <PresentationFormat>Widescreen</PresentationFormat>
  <Paragraphs>227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Segoe Pro</vt:lpstr>
      <vt:lpstr>Segoe Pro Light</vt:lpstr>
      <vt:lpstr>Segoe UI Regular</vt:lpstr>
      <vt:lpstr>Wingdings</vt:lpstr>
      <vt:lpstr>Petrosoft Theme</vt:lpstr>
      <vt:lpstr>Lottery</vt:lpstr>
      <vt:lpstr>Agenda</vt:lpstr>
      <vt:lpstr>Prerequisites </vt:lpstr>
      <vt:lpstr>Game Setup</vt:lpstr>
      <vt:lpstr>Add Games</vt:lpstr>
      <vt:lpstr>Add Games</vt:lpstr>
      <vt:lpstr>Add Games</vt:lpstr>
      <vt:lpstr>Add Games</vt:lpstr>
      <vt:lpstr>Editing Existing Lottery Games</vt:lpstr>
      <vt:lpstr>Editing Existing Lottery Games</vt:lpstr>
      <vt:lpstr>Editing Existing Lottery Games</vt:lpstr>
      <vt:lpstr>Editing Existing Lottery Games</vt:lpstr>
      <vt:lpstr>Editing Existing Lottery Games</vt:lpstr>
      <vt:lpstr>Delete Games</vt:lpstr>
      <vt:lpstr>Uploading Lottery Games</vt:lpstr>
      <vt:lpstr>Uploading Lottery Games</vt:lpstr>
      <vt:lpstr>Uploading Lottery Games</vt:lpstr>
      <vt:lpstr>Uploading Lottery Games</vt:lpstr>
      <vt:lpstr>Uploading Lottery Games</vt:lpstr>
      <vt:lpstr>Uploading Lottery Games</vt:lpstr>
      <vt:lpstr>Purchases</vt:lpstr>
      <vt:lpstr>Purchases</vt:lpstr>
      <vt:lpstr>Purchases</vt:lpstr>
      <vt:lpstr>Purchases</vt:lpstr>
      <vt:lpstr>Purchases</vt:lpstr>
      <vt:lpstr>Lottery Returns</vt:lpstr>
      <vt:lpstr>Lottery Returns</vt:lpstr>
      <vt:lpstr>Lottery Returns</vt:lpstr>
      <vt:lpstr>Lottery Returns</vt:lpstr>
      <vt:lpstr>Lottery Returns</vt:lpstr>
      <vt:lpstr>Lottery Count</vt:lpstr>
      <vt:lpstr>Lottery Count</vt:lpstr>
      <vt:lpstr>Lottery Count</vt:lpstr>
      <vt:lpstr>Lottery Count</vt:lpstr>
      <vt:lpstr>Lottery Count</vt:lpstr>
      <vt:lpstr>Sales and Inventory</vt:lpstr>
      <vt:lpstr>Sales and Inventory</vt:lpstr>
      <vt:lpstr>Sales and Inventory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Logan White</dc:creator>
  <cp:lastModifiedBy>Jordan Bower</cp:lastModifiedBy>
  <cp:revision>4</cp:revision>
  <dcterms:created xsi:type="dcterms:W3CDTF">2021-12-10T20:22:38Z</dcterms:created>
  <dcterms:modified xsi:type="dcterms:W3CDTF">2023-06-28T13:43:57Z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0x0101005FFF388AD49BB54A9B5AA60F80C5B242</vt:lpwstr>
  </property>
</Properties>
</file>