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580" r:id="rId5"/>
    <p:sldId id="727" r:id="rId6"/>
    <p:sldId id="721" r:id="rId7"/>
    <p:sldId id="631" r:id="rId8"/>
    <p:sldId id="629" r:id="rId9"/>
    <p:sldId id="655" r:id="rId10"/>
    <p:sldId id="722" r:id="rId11"/>
    <p:sldId id="600" r:id="rId12"/>
    <p:sldId id="723" r:id="rId13"/>
    <p:sldId id="724" r:id="rId14"/>
    <p:sldId id="725" r:id="rId15"/>
    <p:sldId id="726" r:id="rId16"/>
    <p:sldId id="632" r:id="rId17"/>
    <p:sldId id="732" r:id="rId18"/>
    <p:sldId id="640" r:id="rId19"/>
    <p:sldId id="641" r:id="rId20"/>
    <p:sldId id="729" r:id="rId21"/>
    <p:sldId id="730" r:id="rId22"/>
    <p:sldId id="731" r:id="rId23"/>
    <p:sldId id="636" r:id="rId24"/>
    <p:sldId id="733" r:id="rId25"/>
    <p:sldId id="734" r:id="rId26"/>
    <p:sldId id="643" r:id="rId27"/>
    <p:sldId id="646" r:id="rId28"/>
    <p:sldId id="647" r:id="rId29"/>
    <p:sldId id="648" r:id="rId30"/>
    <p:sldId id="644" r:id="rId31"/>
    <p:sldId id="645" r:id="rId32"/>
    <p:sldId id="628" r:id="rId33"/>
    <p:sldId id="630" r:id="rId34"/>
    <p:sldId id="638" r:id="rId35"/>
    <p:sldId id="735" r:id="rId36"/>
    <p:sldId id="649" r:id="rId37"/>
    <p:sldId id="650" r:id="rId38"/>
    <p:sldId id="651" r:id="rId39"/>
    <p:sldId id="652" r:id="rId40"/>
    <p:sldId id="653" r:id="rId41"/>
    <p:sldId id="654" r:id="rId42"/>
    <p:sldId id="5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5"/>
    <a:srgbClr val="3E74E7"/>
    <a:srgbClr val="CFD5EA"/>
    <a:srgbClr val="334C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4A3684-C2BC-4180-824B-81DEBA6D49D8}" v="6" dt="2023-06-23T15:53:19.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1" autoAdjust="0"/>
    <p:restoredTop sz="94660"/>
  </p:normalViewPr>
  <p:slideViewPr>
    <p:cSldViewPr snapToGrid="0">
      <p:cViewPr varScale="1">
        <p:scale>
          <a:sx n="112" d="100"/>
          <a:sy n="112"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Bower" userId="57b90be3-e772-4f28-82a9-6cbcca8eec41" providerId="ADAL" clId="{814A3684-C2BC-4180-824B-81DEBA6D49D8}"/>
    <pc:docChg chg="delSld modSld">
      <pc:chgData name="Jordan Bower" userId="57b90be3-e772-4f28-82a9-6cbcca8eec41" providerId="ADAL" clId="{814A3684-C2BC-4180-824B-81DEBA6D49D8}" dt="2023-06-23T15:52:51.595" v="2"/>
      <pc:docMkLst>
        <pc:docMk/>
      </pc:docMkLst>
      <pc:sldChg chg="del">
        <pc:chgData name="Jordan Bower" userId="57b90be3-e772-4f28-82a9-6cbcca8eec41" providerId="ADAL" clId="{814A3684-C2BC-4180-824B-81DEBA6D49D8}" dt="2023-06-23T15:45:58.365" v="1" actId="47"/>
        <pc:sldMkLst>
          <pc:docMk/>
          <pc:sldMk cId="3849791850" sldId="720"/>
        </pc:sldMkLst>
      </pc:sldChg>
      <pc:sldChg chg="modSp">
        <pc:chgData name="Jordan Bower" userId="57b90be3-e772-4f28-82a9-6cbcca8eec41" providerId="ADAL" clId="{814A3684-C2BC-4180-824B-81DEBA6D49D8}" dt="2023-06-23T15:52:51.595" v="2"/>
        <pc:sldMkLst>
          <pc:docMk/>
          <pc:sldMk cId="1291914642" sldId="727"/>
        </pc:sldMkLst>
        <pc:graphicFrameChg chg="mod">
          <ac:chgData name="Jordan Bower" userId="57b90be3-e772-4f28-82a9-6cbcca8eec41" providerId="ADAL" clId="{814A3684-C2BC-4180-824B-81DEBA6D49D8}" dt="2023-06-23T15:52:51.595" v="2"/>
          <ac:graphicFrameMkLst>
            <pc:docMk/>
            <pc:sldMk cId="1291914642" sldId="727"/>
            <ac:graphicFrameMk id="5" creationId="{680E8E09-AFB3-4FAA-AD17-C5308EABEC41}"/>
          </ac:graphicFrameMkLst>
        </pc:graphicFrameChg>
      </pc:sldChg>
      <pc:sldChg chg="del">
        <pc:chgData name="Jordan Bower" userId="57b90be3-e772-4f28-82a9-6cbcca8eec41" providerId="ADAL" clId="{814A3684-C2BC-4180-824B-81DEBA6D49D8}" dt="2023-06-23T15:45:53.456" v="0" actId="47"/>
        <pc:sldMkLst>
          <pc:docMk/>
          <pc:sldMk cId="4233489004" sldId="736"/>
        </pc:sldMkLst>
      </pc:sldChg>
      <pc:sldChg chg="del">
        <pc:chgData name="Jordan Bower" userId="57b90be3-e772-4f28-82a9-6cbcca8eec41" providerId="ADAL" clId="{814A3684-C2BC-4180-824B-81DEBA6D49D8}" dt="2023-06-23T15:45:53.456" v="0" actId="47"/>
        <pc:sldMkLst>
          <pc:docMk/>
          <pc:sldMk cId="3238642438" sldId="737"/>
        </pc:sldMkLst>
      </pc:sldChg>
      <pc:sldChg chg="del">
        <pc:chgData name="Jordan Bower" userId="57b90be3-e772-4f28-82a9-6cbcca8eec41" providerId="ADAL" clId="{814A3684-C2BC-4180-824B-81DEBA6D49D8}" dt="2023-06-23T15:45:53.456" v="0" actId="47"/>
        <pc:sldMkLst>
          <pc:docMk/>
          <pc:sldMk cId="585723333" sldId="74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s/slide32.xml"/></Relationships>
</file>

<file path=ppt/diagrams/_rels/drawing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E67A-0A2C-4363-A784-364A80B9147E}" type="doc">
      <dgm:prSet loTypeId="urn:microsoft.com/office/officeart/2018/2/layout/IconVerticalSolidList" loCatId="icon" qsTypeId="urn:microsoft.com/office/officeart/2005/8/quickstyle/simple3" qsCatId="simple" csTypeId="urn:microsoft.com/office/officeart/2005/8/colors/accent1_2" csCatId="accent1" phldr="1"/>
      <dgm:spPr/>
      <dgm:t>
        <a:bodyPr/>
        <a:lstStyle/>
        <a:p>
          <a:endParaRPr lang="en-US"/>
        </a:p>
      </dgm:t>
    </dgm:pt>
    <dgm:pt modelId="{33744EF1-C0FC-407F-BE8E-D73D5B28BEE9}">
      <dgm:prSet custT="1"/>
      <dgm:spPr/>
      <dgm:t>
        <a:bodyPr/>
        <a:lstStyle/>
        <a:p>
          <a:pPr>
            <a:lnSpc>
              <a:spcPct val="100000"/>
            </a:lnSpc>
          </a:pPr>
          <a:r>
            <a:rPr lang="en-US" sz="2000" dirty="0">
              <a:hlinkClick xmlns:r="http://schemas.openxmlformats.org/officeDocument/2006/relationships" r:id="rId1" action="ppaction://hlinksldjump"/>
            </a:rPr>
            <a:t>About LPA</a:t>
          </a:r>
          <a:endParaRPr lang="en-US" sz="2000" dirty="0"/>
        </a:p>
      </dgm:t>
    </dgm:pt>
    <dgm:pt modelId="{2BF0D831-533C-4378-B6F9-2841974ABBED}" type="parTrans" cxnId="{EC5AFD16-E77D-4956-88C5-728E9C23C120}">
      <dgm:prSet/>
      <dgm:spPr/>
      <dgm:t>
        <a:bodyPr/>
        <a:lstStyle/>
        <a:p>
          <a:endParaRPr lang="en-US"/>
        </a:p>
      </dgm:t>
    </dgm:pt>
    <dgm:pt modelId="{94E245E7-DFA3-4BA4-B08B-114BF06C316D}" type="sibTrans" cxnId="{EC5AFD16-E77D-4956-88C5-728E9C23C120}">
      <dgm:prSet/>
      <dgm:spPr/>
      <dgm:t>
        <a:bodyPr/>
        <a:lstStyle/>
        <a:p>
          <a:endParaRPr lang="en-US"/>
        </a:p>
      </dgm:t>
    </dgm:pt>
    <dgm:pt modelId="{AA33FDDD-50E2-46D4-9D7E-A47B124A8824}">
      <dgm:prSet/>
      <dgm:spPr/>
      <dgm:t>
        <a:bodyPr/>
        <a:lstStyle/>
        <a:p>
          <a:pPr>
            <a:lnSpc>
              <a:spcPct val="100000"/>
            </a:lnSpc>
          </a:pPr>
          <a:r>
            <a:rPr lang="en-US" dirty="0">
              <a:hlinkClick xmlns:r="http://schemas.openxmlformats.org/officeDocument/2006/relationships" r:id="rId2" action="ppaction://hlinksldjump"/>
            </a:rPr>
            <a:t>LPA Reports</a:t>
          </a:r>
          <a:endParaRPr lang="en-US" dirty="0"/>
        </a:p>
      </dgm:t>
    </dgm:pt>
    <dgm:pt modelId="{5B1196FE-F897-472B-9DCE-CE7C7034EED5}" type="parTrans" cxnId="{12F232F7-7489-4F46-BFCE-30B95CDFA713}">
      <dgm:prSet/>
      <dgm:spPr/>
      <dgm:t>
        <a:bodyPr/>
        <a:lstStyle/>
        <a:p>
          <a:endParaRPr lang="en-US"/>
        </a:p>
      </dgm:t>
    </dgm:pt>
    <dgm:pt modelId="{B67B4E3A-3594-43AC-B7A9-3BD6ACC58522}" type="sibTrans" cxnId="{12F232F7-7489-4F46-BFCE-30B95CDFA713}">
      <dgm:prSet/>
      <dgm:spPr/>
      <dgm:t>
        <a:bodyPr/>
        <a:lstStyle/>
        <a:p>
          <a:endParaRPr lang="en-US"/>
        </a:p>
      </dgm:t>
    </dgm:pt>
    <dgm:pt modelId="{D529544A-7CB0-41CD-BB7B-C5C8D3B03D9B}">
      <dgm:prSet/>
      <dgm:spPr/>
      <dgm:t>
        <a:bodyPr/>
        <a:lstStyle/>
        <a:p>
          <a:pPr>
            <a:lnSpc>
              <a:spcPct val="100000"/>
            </a:lnSpc>
          </a:pPr>
          <a:r>
            <a:rPr lang="en-US" dirty="0">
              <a:hlinkClick xmlns:r="http://schemas.openxmlformats.org/officeDocument/2006/relationships" r:id="rId3" action="ppaction://hlinksldjump"/>
            </a:rPr>
            <a:t>LPA Events</a:t>
          </a:r>
          <a:endParaRPr lang="en-US" dirty="0"/>
        </a:p>
      </dgm:t>
    </dgm:pt>
    <dgm:pt modelId="{0435F878-74D7-4D9D-A2BB-ED76E648F3C3}" type="parTrans" cxnId="{29D9180A-0314-48A9-AF32-5B449370D207}">
      <dgm:prSet/>
      <dgm:spPr/>
      <dgm:t>
        <a:bodyPr/>
        <a:lstStyle/>
        <a:p>
          <a:endParaRPr lang="en-US"/>
        </a:p>
      </dgm:t>
    </dgm:pt>
    <dgm:pt modelId="{630ED669-BF67-4CBC-827F-961EA8B52A34}" type="sibTrans" cxnId="{29D9180A-0314-48A9-AF32-5B449370D207}">
      <dgm:prSet/>
      <dgm:spPr/>
      <dgm:t>
        <a:bodyPr/>
        <a:lstStyle/>
        <a:p>
          <a:endParaRPr lang="en-US"/>
        </a:p>
      </dgm:t>
    </dgm:pt>
    <dgm:pt modelId="{E5CF5000-3FCA-45A8-A2C8-4BFB1497D672}">
      <dgm:prSet/>
      <dgm:spPr/>
      <dgm:t>
        <a:bodyPr/>
        <a:lstStyle/>
        <a:p>
          <a:pPr>
            <a:lnSpc>
              <a:spcPct val="100000"/>
            </a:lnSpc>
          </a:pPr>
          <a:r>
            <a:rPr lang="en-US" dirty="0">
              <a:hlinkClick xmlns:r="http://schemas.openxmlformats.org/officeDocument/2006/relationships" r:id="rId4" action="ppaction://hlinksldjump"/>
            </a:rPr>
            <a:t>Report Filters</a:t>
          </a:r>
          <a:endParaRPr lang="en-US" dirty="0"/>
        </a:p>
      </dgm:t>
    </dgm:pt>
    <dgm:pt modelId="{04154F5D-9434-48F3-827D-1A0BC0F9E725}" type="parTrans" cxnId="{8F2519C5-2A77-4121-8FFD-ED058EADA890}">
      <dgm:prSet/>
      <dgm:spPr/>
      <dgm:t>
        <a:bodyPr/>
        <a:lstStyle/>
        <a:p>
          <a:endParaRPr lang="en-US"/>
        </a:p>
      </dgm:t>
    </dgm:pt>
    <dgm:pt modelId="{B973C188-232A-465F-A6B3-C32A9B2023F7}" type="sibTrans" cxnId="{8F2519C5-2A77-4121-8FFD-ED058EADA890}">
      <dgm:prSet/>
      <dgm:spPr/>
      <dgm:t>
        <a:bodyPr/>
        <a:lstStyle/>
        <a:p>
          <a:endParaRPr lang="en-US"/>
        </a:p>
      </dgm:t>
    </dgm:pt>
    <dgm:pt modelId="{9EAF668B-7045-4E49-A684-E1498FA24854}">
      <dgm:prSet custT="1"/>
      <dgm:spPr/>
      <dgm:t>
        <a:bodyPr/>
        <a:lstStyle/>
        <a:p>
          <a:pPr>
            <a:lnSpc>
              <a:spcPct val="100000"/>
            </a:lnSpc>
          </a:pPr>
          <a:r>
            <a:rPr lang="en-US" sz="1800" b="0" dirty="0"/>
            <a:t>Events</a:t>
          </a:r>
        </a:p>
      </dgm:t>
    </dgm:pt>
    <dgm:pt modelId="{2586CFF1-ADC7-49F3-BB59-B39173F139F4}" type="parTrans" cxnId="{D8B107D8-D10C-462B-9E4A-A36E30C73FFF}">
      <dgm:prSet/>
      <dgm:spPr/>
      <dgm:t>
        <a:bodyPr/>
        <a:lstStyle/>
        <a:p>
          <a:endParaRPr lang="en-US"/>
        </a:p>
      </dgm:t>
    </dgm:pt>
    <dgm:pt modelId="{EFFC12D2-E0D3-4513-BDC5-E08A52351028}" type="sibTrans" cxnId="{D8B107D8-D10C-462B-9E4A-A36E30C73FFF}">
      <dgm:prSet/>
      <dgm:spPr/>
      <dgm:t>
        <a:bodyPr/>
        <a:lstStyle/>
        <a:p>
          <a:endParaRPr lang="en-US"/>
        </a:p>
      </dgm:t>
    </dgm:pt>
    <dgm:pt modelId="{68324569-B184-4981-BF87-CB706E114BE8}">
      <dgm:prSet custT="1"/>
      <dgm:spPr/>
      <dgm:t>
        <a:bodyPr/>
        <a:lstStyle/>
        <a:p>
          <a:pPr>
            <a:lnSpc>
              <a:spcPct val="100000"/>
            </a:lnSpc>
          </a:pPr>
          <a:r>
            <a:rPr lang="en-US" sz="1800" b="0" dirty="0"/>
            <a:t>Event Parameters</a:t>
          </a:r>
        </a:p>
      </dgm:t>
    </dgm:pt>
    <dgm:pt modelId="{8A323DD7-2D85-4152-A91B-43A75B2EF6E6}" type="parTrans" cxnId="{554EF163-0CBE-4332-8092-D3C9B5D77214}">
      <dgm:prSet/>
      <dgm:spPr/>
      <dgm:t>
        <a:bodyPr/>
        <a:lstStyle/>
        <a:p>
          <a:endParaRPr lang="en-US"/>
        </a:p>
      </dgm:t>
    </dgm:pt>
    <dgm:pt modelId="{72AE3A45-6BD9-426B-B87A-DCE88CC912A1}" type="sibTrans" cxnId="{554EF163-0CBE-4332-8092-D3C9B5D77214}">
      <dgm:prSet/>
      <dgm:spPr/>
      <dgm:t>
        <a:bodyPr/>
        <a:lstStyle/>
        <a:p>
          <a:endParaRPr lang="en-US"/>
        </a:p>
      </dgm:t>
    </dgm:pt>
    <dgm:pt modelId="{C60E85DE-ECDC-42B0-A89B-6D5C72ECAC06}">
      <dgm:prSet custT="1"/>
      <dgm:spPr/>
      <dgm:t>
        <a:bodyPr/>
        <a:lstStyle/>
        <a:p>
          <a:pPr>
            <a:lnSpc>
              <a:spcPct val="100000"/>
            </a:lnSpc>
          </a:pPr>
          <a:r>
            <a:rPr lang="en-US" sz="1800" b="0" dirty="0"/>
            <a:t>Risk Event Chronicles Reports</a:t>
          </a:r>
        </a:p>
      </dgm:t>
    </dgm:pt>
    <dgm:pt modelId="{FB326F98-391C-4C0A-B19B-3840A5CDF321}" type="parTrans" cxnId="{14328E79-4647-4D96-BC62-F9BC05AE41B7}">
      <dgm:prSet/>
      <dgm:spPr/>
      <dgm:t>
        <a:bodyPr/>
        <a:lstStyle/>
        <a:p>
          <a:endParaRPr lang="en-US"/>
        </a:p>
      </dgm:t>
    </dgm:pt>
    <dgm:pt modelId="{BC27027A-E980-49C2-985E-F5F8A6F212B1}" type="sibTrans" cxnId="{14328E79-4647-4D96-BC62-F9BC05AE41B7}">
      <dgm:prSet/>
      <dgm:spPr/>
      <dgm:t>
        <a:bodyPr/>
        <a:lstStyle/>
        <a:p>
          <a:endParaRPr lang="en-US"/>
        </a:p>
      </dgm:t>
    </dgm:pt>
    <dgm:pt modelId="{F6F43520-1B50-4166-9461-8618B216CCD8}">
      <dgm:prSet custT="1"/>
      <dgm:spPr/>
      <dgm:t>
        <a:bodyPr/>
        <a:lstStyle/>
        <a:p>
          <a:pPr>
            <a:lnSpc>
              <a:spcPct val="100000"/>
            </a:lnSpc>
          </a:pPr>
          <a:r>
            <a:rPr lang="en-US" sz="1800" b="0" dirty="0"/>
            <a:t>Risk Event Rating Reports</a:t>
          </a:r>
        </a:p>
      </dgm:t>
    </dgm:pt>
    <dgm:pt modelId="{6CACEF0C-7C1D-4B34-B5CD-A8CECBF99A67}" type="parTrans" cxnId="{80B00ACB-61F0-4306-B60B-60A5A2523871}">
      <dgm:prSet/>
      <dgm:spPr/>
      <dgm:t>
        <a:bodyPr/>
        <a:lstStyle/>
        <a:p>
          <a:endParaRPr lang="en-US"/>
        </a:p>
      </dgm:t>
    </dgm:pt>
    <dgm:pt modelId="{E5561884-4DB5-4AB1-A45E-732EC564C1D9}" type="sibTrans" cxnId="{80B00ACB-61F0-4306-B60B-60A5A2523871}">
      <dgm:prSet/>
      <dgm:spPr/>
      <dgm:t>
        <a:bodyPr/>
        <a:lstStyle/>
        <a:p>
          <a:endParaRPr lang="en-US"/>
        </a:p>
      </dgm:t>
    </dgm:pt>
    <dgm:pt modelId="{906A24A7-5A73-4F72-B166-8A35B8570CCC}">
      <dgm:prSet custT="1"/>
      <dgm:spPr/>
      <dgm:t>
        <a:bodyPr/>
        <a:lstStyle/>
        <a:p>
          <a:pPr>
            <a:lnSpc>
              <a:spcPct val="100000"/>
            </a:lnSpc>
          </a:pPr>
          <a:r>
            <a:rPr lang="en-US" sz="1800" b="0" dirty="0"/>
            <a:t>Video Journal Reports</a:t>
          </a:r>
        </a:p>
      </dgm:t>
    </dgm:pt>
    <dgm:pt modelId="{EAD69257-7644-4302-B0C7-F36219C82106}" type="parTrans" cxnId="{5E832F33-677F-49EE-AFD1-2C9E718F939E}">
      <dgm:prSet/>
      <dgm:spPr/>
      <dgm:t>
        <a:bodyPr/>
        <a:lstStyle/>
        <a:p>
          <a:endParaRPr lang="en-US"/>
        </a:p>
      </dgm:t>
    </dgm:pt>
    <dgm:pt modelId="{9446C3BD-AA3E-4D09-AF17-720271F32451}" type="sibTrans" cxnId="{5E832F33-677F-49EE-AFD1-2C9E718F939E}">
      <dgm:prSet/>
      <dgm:spPr/>
      <dgm:t>
        <a:bodyPr/>
        <a:lstStyle/>
        <a:p>
          <a:endParaRPr lang="en-US"/>
        </a:p>
      </dgm:t>
    </dgm:pt>
    <dgm:pt modelId="{5716B7A0-CDD8-43E0-B78E-91DF088FFE3A}">
      <dgm:prSet custT="1"/>
      <dgm:spPr/>
      <dgm:t>
        <a:bodyPr/>
        <a:lstStyle/>
        <a:p>
          <a:pPr>
            <a:lnSpc>
              <a:spcPct val="100000"/>
            </a:lnSpc>
          </a:pPr>
          <a:r>
            <a:rPr lang="en-US" sz="1800" b="0" dirty="0"/>
            <a:t>Age Verification Reports</a:t>
          </a:r>
        </a:p>
      </dgm:t>
    </dgm:pt>
    <dgm:pt modelId="{83824E63-10BC-491B-BEF7-339D83E3129F}" type="parTrans" cxnId="{C4A32258-F956-4F08-A5E4-90AAF550FEA7}">
      <dgm:prSet/>
      <dgm:spPr/>
      <dgm:t>
        <a:bodyPr/>
        <a:lstStyle/>
        <a:p>
          <a:endParaRPr lang="en-US"/>
        </a:p>
      </dgm:t>
    </dgm:pt>
    <dgm:pt modelId="{FD8DB1E6-57BD-4936-BB1D-EA7BA7215398}" type="sibTrans" cxnId="{C4A32258-F956-4F08-A5E4-90AAF550FEA7}">
      <dgm:prSet/>
      <dgm:spPr/>
      <dgm:t>
        <a:bodyPr/>
        <a:lstStyle/>
        <a:p>
          <a:endParaRPr lang="en-US"/>
        </a:p>
      </dgm:t>
    </dgm:pt>
    <dgm:pt modelId="{2982D7FB-AE8A-453F-8905-D09636DB8985}">
      <dgm:prSet custT="1"/>
      <dgm:spPr/>
      <dgm:t>
        <a:bodyPr/>
        <a:lstStyle/>
        <a:p>
          <a:pPr>
            <a:lnSpc>
              <a:spcPct val="100000"/>
            </a:lnSpc>
          </a:pPr>
          <a:r>
            <a:rPr lang="en-US" sz="1800" dirty="0"/>
            <a:t>Saving Filters</a:t>
          </a:r>
        </a:p>
      </dgm:t>
    </dgm:pt>
    <dgm:pt modelId="{896C9989-58F9-40F9-BEA1-88586E16B68A}" type="parTrans" cxnId="{3B6F7E71-B50D-4C44-B819-2E215817A55C}">
      <dgm:prSet/>
      <dgm:spPr/>
      <dgm:t>
        <a:bodyPr/>
        <a:lstStyle/>
        <a:p>
          <a:endParaRPr lang="en-US"/>
        </a:p>
      </dgm:t>
    </dgm:pt>
    <dgm:pt modelId="{4D22127D-D4F7-44F6-B28F-5F4A0B156FE7}" type="sibTrans" cxnId="{3B6F7E71-B50D-4C44-B819-2E215817A55C}">
      <dgm:prSet/>
      <dgm:spPr/>
      <dgm:t>
        <a:bodyPr/>
        <a:lstStyle/>
        <a:p>
          <a:endParaRPr lang="en-US"/>
        </a:p>
      </dgm:t>
    </dgm:pt>
    <dgm:pt modelId="{046DA983-BFFB-4EC7-A19F-A447352CD30B}">
      <dgm:prSet custT="1"/>
      <dgm:spPr/>
      <dgm:t>
        <a:bodyPr/>
        <a:lstStyle/>
        <a:p>
          <a:pPr>
            <a:lnSpc>
              <a:spcPct val="100000"/>
            </a:lnSpc>
          </a:pPr>
          <a:r>
            <a:rPr lang="en-US" sz="1800" dirty="0"/>
            <a:t>Sharing Filters</a:t>
          </a:r>
        </a:p>
      </dgm:t>
    </dgm:pt>
    <dgm:pt modelId="{571B6E24-6A0D-4DA6-A0C9-A7A6B2B2FE50}" type="parTrans" cxnId="{0FDBCA61-AF3B-4658-9581-BBC2D702270E}">
      <dgm:prSet/>
      <dgm:spPr/>
      <dgm:t>
        <a:bodyPr/>
        <a:lstStyle/>
        <a:p>
          <a:endParaRPr lang="en-US"/>
        </a:p>
      </dgm:t>
    </dgm:pt>
    <dgm:pt modelId="{A276340F-9F51-47CB-8A8B-C08289E6185D}" type="sibTrans" cxnId="{0FDBCA61-AF3B-4658-9581-BBC2D702270E}">
      <dgm:prSet/>
      <dgm:spPr/>
      <dgm:t>
        <a:bodyPr/>
        <a:lstStyle/>
        <a:p>
          <a:endParaRPr lang="en-US"/>
        </a:p>
      </dgm:t>
    </dgm:pt>
    <dgm:pt modelId="{215705BF-C6B7-4E71-9011-F5FF0C02183C}" type="pres">
      <dgm:prSet presAssocID="{65DEE67A-0A2C-4363-A784-364A80B9147E}" presName="root" presStyleCnt="0">
        <dgm:presLayoutVars>
          <dgm:dir/>
          <dgm:resizeHandles val="exact"/>
        </dgm:presLayoutVars>
      </dgm:prSet>
      <dgm:spPr/>
    </dgm:pt>
    <dgm:pt modelId="{903AE3D0-D6AC-43A9-A4F8-5186D4BB76A9}" type="pres">
      <dgm:prSet presAssocID="{33744EF1-C0FC-407F-BE8E-D73D5B28BEE9}" presName="compNode" presStyleCnt="0"/>
      <dgm:spPr/>
    </dgm:pt>
    <dgm:pt modelId="{D2415140-D352-420B-BD4D-3CD34CF01503}" type="pres">
      <dgm:prSet presAssocID="{33744EF1-C0FC-407F-BE8E-D73D5B28BEE9}" presName="bgRect" presStyleLbl="bgShp" presStyleIdx="0" presStyleCnt="4" custScaleY="79345" custLinFactNeighborY="-43"/>
      <dgm:spPr/>
    </dgm:pt>
    <dgm:pt modelId="{A4D5409C-0FEE-43F1-A481-69A07345A141}" type="pres">
      <dgm:prSet presAssocID="{33744EF1-C0FC-407F-BE8E-D73D5B28BEE9}"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Right with solid fill"/>
        </a:ext>
      </dgm:extLst>
    </dgm:pt>
    <dgm:pt modelId="{3E47DD69-3BF5-402E-9313-8F58BBD0A05A}" type="pres">
      <dgm:prSet presAssocID="{33744EF1-C0FC-407F-BE8E-D73D5B28BEE9}" presName="spaceRect" presStyleCnt="0"/>
      <dgm:spPr/>
    </dgm:pt>
    <dgm:pt modelId="{214F8EAB-6994-4EFC-A69E-24BE9DA59D01}" type="pres">
      <dgm:prSet presAssocID="{33744EF1-C0FC-407F-BE8E-D73D5B28BEE9}" presName="parTx" presStyleLbl="revTx" presStyleIdx="0" presStyleCnt="7" custScaleY="64508" custLinFactNeighborX="11" custLinFactNeighborY="11508">
        <dgm:presLayoutVars>
          <dgm:chMax val="0"/>
          <dgm:chPref val="0"/>
        </dgm:presLayoutVars>
      </dgm:prSet>
      <dgm:spPr/>
    </dgm:pt>
    <dgm:pt modelId="{D3F74C55-5EE6-48CE-87ED-5996B2EEBAA6}" type="pres">
      <dgm:prSet presAssocID="{94E245E7-DFA3-4BA4-B08B-114BF06C316D}" presName="sibTrans" presStyleCnt="0"/>
      <dgm:spPr/>
    </dgm:pt>
    <dgm:pt modelId="{8CE4A202-3CB1-446B-BC97-32EB06D8EF12}" type="pres">
      <dgm:prSet presAssocID="{D529544A-7CB0-41CD-BB7B-C5C8D3B03D9B}" presName="compNode" presStyleCnt="0"/>
      <dgm:spPr/>
    </dgm:pt>
    <dgm:pt modelId="{4293266C-5E5B-4FD9-8D82-7693A552C8D1}" type="pres">
      <dgm:prSet presAssocID="{D529544A-7CB0-41CD-BB7B-C5C8D3B03D9B}" presName="bgRect" presStyleLbl="bgShp" presStyleIdx="1" presStyleCnt="4" custLinFactNeighborY="-33644"/>
      <dgm:spPr/>
    </dgm:pt>
    <dgm:pt modelId="{B43C3A25-7A31-4A93-AFC1-E3210510E9E4}" type="pres">
      <dgm:prSet presAssocID="{D529544A-7CB0-41CD-BB7B-C5C8D3B03D9B}" presName="iconRect" presStyleLbl="node1" presStyleIdx="1" presStyleCnt="4" custLinFactNeighborX="205" custLinFactNeighborY="-5947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Right with solid fill"/>
        </a:ext>
      </dgm:extLst>
    </dgm:pt>
    <dgm:pt modelId="{D35579EF-5C24-4301-8E80-9CAA33A1BC22}" type="pres">
      <dgm:prSet presAssocID="{D529544A-7CB0-41CD-BB7B-C5C8D3B03D9B}" presName="spaceRect" presStyleCnt="0"/>
      <dgm:spPr/>
    </dgm:pt>
    <dgm:pt modelId="{8BF33D88-5F02-48F2-9557-0C4D4EB97E98}" type="pres">
      <dgm:prSet presAssocID="{D529544A-7CB0-41CD-BB7B-C5C8D3B03D9B}" presName="parTx" presStyleLbl="revTx" presStyleIdx="1" presStyleCnt="7" custLinFactNeighborX="22" custLinFactNeighborY="-32710">
        <dgm:presLayoutVars>
          <dgm:chMax val="0"/>
          <dgm:chPref val="0"/>
        </dgm:presLayoutVars>
      </dgm:prSet>
      <dgm:spPr/>
    </dgm:pt>
    <dgm:pt modelId="{C54146E1-4B57-40F2-B25A-FA798B6B0C8D}" type="pres">
      <dgm:prSet presAssocID="{D529544A-7CB0-41CD-BB7B-C5C8D3B03D9B}" presName="desTx" presStyleLbl="revTx" presStyleIdx="2" presStyleCnt="7" custLinFactNeighborX="22" custLinFactNeighborY="-32710">
        <dgm:presLayoutVars/>
      </dgm:prSet>
      <dgm:spPr/>
    </dgm:pt>
    <dgm:pt modelId="{895164B0-7AD2-477C-9A01-0EEDB4B26B92}" type="pres">
      <dgm:prSet presAssocID="{630ED669-BF67-4CBC-827F-961EA8B52A34}" presName="sibTrans" presStyleCnt="0"/>
      <dgm:spPr/>
    </dgm:pt>
    <dgm:pt modelId="{02C9D2E6-5E28-4B0A-919B-D957BBD676F5}" type="pres">
      <dgm:prSet presAssocID="{AA33FDDD-50E2-46D4-9D7E-A47B124A8824}" presName="compNode" presStyleCnt="0"/>
      <dgm:spPr/>
    </dgm:pt>
    <dgm:pt modelId="{DD29C229-8455-4899-AC41-47F3AF2B0A20}" type="pres">
      <dgm:prSet presAssocID="{AA33FDDD-50E2-46D4-9D7E-A47B124A8824}" presName="bgRect" presStyleLbl="bgShp" presStyleIdx="2" presStyleCnt="4" custScaleY="214454" custLinFactNeighborX="731" custLinFactNeighborY="-37204"/>
      <dgm:spPr/>
    </dgm:pt>
    <dgm:pt modelId="{8B9CD908-A7F1-4502-8CA2-5077BB26C26C}" type="pres">
      <dgm:prSet presAssocID="{AA33FDDD-50E2-46D4-9D7E-A47B124A8824}" presName="iconRect" presStyleLbl="node1" presStyleIdx="2" presStyleCnt="4" custLinFactNeighborX="0" custLinFactNeighborY="-6764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Right with solid fill"/>
        </a:ext>
      </dgm:extLst>
    </dgm:pt>
    <dgm:pt modelId="{70DCD7CF-1D54-4618-A38B-69AADC95CA64}" type="pres">
      <dgm:prSet presAssocID="{AA33FDDD-50E2-46D4-9D7E-A47B124A8824}" presName="spaceRect" presStyleCnt="0"/>
      <dgm:spPr/>
    </dgm:pt>
    <dgm:pt modelId="{EFC2295E-1DCA-4A3A-926A-597201D2FA93}" type="pres">
      <dgm:prSet presAssocID="{AA33FDDD-50E2-46D4-9D7E-A47B124A8824}" presName="parTx" presStyleLbl="revTx" presStyleIdx="3" presStyleCnt="7" custLinFactNeighborX="0" custLinFactNeighborY="-37204">
        <dgm:presLayoutVars>
          <dgm:chMax val="0"/>
          <dgm:chPref val="0"/>
        </dgm:presLayoutVars>
      </dgm:prSet>
      <dgm:spPr/>
    </dgm:pt>
    <dgm:pt modelId="{F225E7D8-29EA-499E-B88A-DBA162CFF305}" type="pres">
      <dgm:prSet presAssocID="{AA33FDDD-50E2-46D4-9D7E-A47B124A8824}" presName="desTx" presStyleLbl="revTx" presStyleIdx="4" presStyleCnt="7" custLinFactNeighborX="17" custLinFactNeighborY="-36792">
        <dgm:presLayoutVars/>
      </dgm:prSet>
      <dgm:spPr/>
    </dgm:pt>
    <dgm:pt modelId="{DE690D5F-5A7A-4756-838A-9F29136AE681}" type="pres">
      <dgm:prSet presAssocID="{B67B4E3A-3594-43AC-B7A9-3BD6ACC58522}" presName="sibTrans" presStyleCnt="0"/>
      <dgm:spPr/>
    </dgm:pt>
    <dgm:pt modelId="{B1D8400E-9FDE-4A88-A10D-23586B9559D2}" type="pres">
      <dgm:prSet presAssocID="{E5CF5000-3FCA-45A8-A2C8-4BFB1497D672}" presName="compNode" presStyleCnt="0"/>
      <dgm:spPr/>
    </dgm:pt>
    <dgm:pt modelId="{39BD9870-5AF5-4B76-888B-3CDAF1AD02C1}" type="pres">
      <dgm:prSet presAssocID="{E5CF5000-3FCA-45A8-A2C8-4BFB1497D672}" presName="bgRect" presStyleLbl="bgShp" presStyleIdx="3" presStyleCnt="4" custLinFactNeighborY="-35927"/>
      <dgm:spPr/>
    </dgm:pt>
    <dgm:pt modelId="{A5CF68BF-5380-4841-966F-9BB88BB775FF}" type="pres">
      <dgm:prSet presAssocID="{E5CF5000-3FCA-45A8-A2C8-4BFB1497D672}" presName="iconRect" presStyleLbl="node1" presStyleIdx="3" presStyleCnt="4" custLinFactNeighborX="197" custLinFactNeighborY="-59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rrow Right with solid fill"/>
        </a:ext>
      </dgm:extLst>
    </dgm:pt>
    <dgm:pt modelId="{0A14AC1B-741A-41AC-8652-9993C9FF6057}" type="pres">
      <dgm:prSet presAssocID="{E5CF5000-3FCA-45A8-A2C8-4BFB1497D672}" presName="spaceRect" presStyleCnt="0"/>
      <dgm:spPr/>
    </dgm:pt>
    <dgm:pt modelId="{4B9633D9-85A0-4EF4-A283-C44F1F83FAB1}" type="pres">
      <dgm:prSet presAssocID="{E5CF5000-3FCA-45A8-A2C8-4BFB1497D672}" presName="parTx" presStyleLbl="revTx" presStyleIdx="5" presStyleCnt="7" custLinFactNeighborX="9" custLinFactNeighborY="-32450">
        <dgm:presLayoutVars>
          <dgm:chMax val="0"/>
          <dgm:chPref val="0"/>
        </dgm:presLayoutVars>
      </dgm:prSet>
      <dgm:spPr/>
    </dgm:pt>
    <dgm:pt modelId="{13CD42FF-C0E1-4B8E-A2BE-62125330B5A7}" type="pres">
      <dgm:prSet presAssocID="{E5CF5000-3FCA-45A8-A2C8-4BFB1497D672}" presName="desTx" presStyleLbl="revTx" presStyleIdx="6" presStyleCnt="7" custLinFactNeighborX="17" custLinFactNeighborY="-33609">
        <dgm:presLayoutVars/>
      </dgm:prSet>
      <dgm:spPr/>
    </dgm:pt>
  </dgm:ptLst>
  <dgm:cxnLst>
    <dgm:cxn modelId="{29D9180A-0314-48A9-AF32-5B449370D207}" srcId="{65DEE67A-0A2C-4363-A784-364A80B9147E}" destId="{D529544A-7CB0-41CD-BB7B-C5C8D3B03D9B}" srcOrd="1" destOrd="0" parTransId="{0435F878-74D7-4D9D-A2BB-ED76E648F3C3}" sibTransId="{630ED669-BF67-4CBC-827F-961EA8B52A34}"/>
    <dgm:cxn modelId="{EC5AFD16-E77D-4956-88C5-728E9C23C120}" srcId="{65DEE67A-0A2C-4363-A784-364A80B9147E}" destId="{33744EF1-C0FC-407F-BE8E-D73D5B28BEE9}" srcOrd="0" destOrd="0" parTransId="{2BF0D831-533C-4378-B6F9-2841974ABBED}" sibTransId="{94E245E7-DFA3-4BA4-B08B-114BF06C316D}"/>
    <dgm:cxn modelId="{8CC6C51D-CB8A-45C4-8826-7730AEE83776}" type="presOf" srcId="{E5CF5000-3FCA-45A8-A2C8-4BFB1497D672}" destId="{4B9633D9-85A0-4EF4-A283-C44F1F83FAB1}" srcOrd="0" destOrd="0" presId="urn:microsoft.com/office/officeart/2018/2/layout/IconVerticalSolidList"/>
    <dgm:cxn modelId="{5E832F33-677F-49EE-AFD1-2C9E718F939E}" srcId="{AA33FDDD-50E2-46D4-9D7E-A47B124A8824}" destId="{906A24A7-5A73-4F72-B166-8A35B8570CCC}" srcOrd="2" destOrd="0" parTransId="{EAD69257-7644-4302-B0C7-F36219C82106}" sibTransId="{9446C3BD-AA3E-4D09-AF17-720271F32451}"/>
    <dgm:cxn modelId="{2766655D-351A-44E3-8395-5BD9C7312BD5}" type="presOf" srcId="{D529544A-7CB0-41CD-BB7B-C5C8D3B03D9B}" destId="{8BF33D88-5F02-48F2-9557-0C4D4EB97E98}" srcOrd="0" destOrd="0" presId="urn:microsoft.com/office/officeart/2018/2/layout/IconVerticalSolidList"/>
    <dgm:cxn modelId="{0FDBCA61-AF3B-4658-9581-BBC2D702270E}" srcId="{E5CF5000-3FCA-45A8-A2C8-4BFB1497D672}" destId="{046DA983-BFFB-4EC7-A19F-A447352CD30B}" srcOrd="1" destOrd="0" parTransId="{571B6E24-6A0D-4DA6-A0C9-A7A6B2B2FE50}" sibTransId="{A276340F-9F51-47CB-8A8B-C08289E6185D}"/>
    <dgm:cxn modelId="{554EF163-0CBE-4332-8092-D3C9B5D77214}" srcId="{D529544A-7CB0-41CD-BB7B-C5C8D3B03D9B}" destId="{68324569-B184-4981-BF87-CB706E114BE8}" srcOrd="1" destOrd="0" parTransId="{8A323DD7-2D85-4152-A91B-43A75B2EF6E6}" sibTransId="{72AE3A45-6BD9-426B-B87A-DCE88CC912A1}"/>
    <dgm:cxn modelId="{3B6F7E71-B50D-4C44-B819-2E215817A55C}" srcId="{E5CF5000-3FCA-45A8-A2C8-4BFB1497D672}" destId="{2982D7FB-AE8A-453F-8905-D09636DB8985}" srcOrd="0" destOrd="0" parTransId="{896C9989-58F9-40F9-BEA1-88586E16B68A}" sibTransId="{4D22127D-D4F7-44F6-B28F-5F4A0B156FE7}"/>
    <dgm:cxn modelId="{D4842C52-1A75-4471-A0DB-302622667B08}" type="presOf" srcId="{046DA983-BFFB-4EC7-A19F-A447352CD30B}" destId="{13CD42FF-C0E1-4B8E-A2BE-62125330B5A7}" srcOrd="0" destOrd="1" presId="urn:microsoft.com/office/officeart/2018/2/layout/IconVerticalSolidList"/>
    <dgm:cxn modelId="{C4A32258-F956-4F08-A5E4-90AAF550FEA7}" srcId="{AA33FDDD-50E2-46D4-9D7E-A47B124A8824}" destId="{5716B7A0-CDD8-43E0-B78E-91DF088FFE3A}" srcOrd="3" destOrd="0" parTransId="{83824E63-10BC-491B-BEF7-339D83E3129F}" sibTransId="{FD8DB1E6-57BD-4936-BB1D-EA7BA7215398}"/>
    <dgm:cxn modelId="{14328E79-4647-4D96-BC62-F9BC05AE41B7}" srcId="{AA33FDDD-50E2-46D4-9D7E-A47B124A8824}" destId="{C60E85DE-ECDC-42B0-A89B-6D5C72ECAC06}" srcOrd="0" destOrd="0" parTransId="{FB326F98-391C-4C0A-B19B-3840A5CDF321}" sibTransId="{BC27027A-E980-49C2-985E-F5F8A6F212B1}"/>
    <dgm:cxn modelId="{AC84E094-5DE9-4D57-97DF-524D1863CBCE}" type="presOf" srcId="{906A24A7-5A73-4F72-B166-8A35B8570CCC}" destId="{F225E7D8-29EA-499E-B88A-DBA162CFF305}" srcOrd="0" destOrd="2" presId="urn:microsoft.com/office/officeart/2018/2/layout/IconVerticalSolidList"/>
    <dgm:cxn modelId="{1D477CA3-F2E1-4755-95D1-EC526818BDD4}" type="presOf" srcId="{33744EF1-C0FC-407F-BE8E-D73D5B28BEE9}" destId="{214F8EAB-6994-4EFC-A69E-24BE9DA59D01}" srcOrd="0" destOrd="0" presId="urn:microsoft.com/office/officeart/2018/2/layout/IconVerticalSolidList"/>
    <dgm:cxn modelId="{C14E24AC-D76C-4E54-9625-4C03BFBC3E62}" type="presOf" srcId="{2982D7FB-AE8A-453F-8905-D09636DB8985}" destId="{13CD42FF-C0E1-4B8E-A2BE-62125330B5A7}" srcOrd="0" destOrd="0" presId="urn:microsoft.com/office/officeart/2018/2/layout/IconVerticalSolidList"/>
    <dgm:cxn modelId="{D6BB62C1-ED39-4DB3-B40B-F55ADC2D2061}" type="presOf" srcId="{C60E85DE-ECDC-42B0-A89B-6D5C72ECAC06}" destId="{F225E7D8-29EA-499E-B88A-DBA162CFF305}" srcOrd="0" destOrd="0" presId="urn:microsoft.com/office/officeart/2018/2/layout/IconVerticalSolidList"/>
    <dgm:cxn modelId="{8F2519C5-2A77-4121-8FFD-ED058EADA890}" srcId="{65DEE67A-0A2C-4363-A784-364A80B9147E}" destId="{E5CF5000-3FCA-45A8-A2C8-4BFB1497D672}" srcOrd="3" destOrd="0" parTransId="{04154F5D-9434-48F3-827D-1A0BC0F9E725}" sibTransId="{B973C188-232A-465F-A6B3-C32A9B2023F7}"/>
    <dgm:cxn modelId="{24651FC5-8007-4B89-A9EA-16682C004162}" type="presOf" srcId="{68324569-B184-4981-BF87-CB706E114BE8}" destId="{C54146E1-4B57-40F2-B25A-FA798B6B0C8D}" srcOrd="0" destOrd="1" presId="urn:microsoft.com/office/officeart/2018/2/layout/IconVerticalSolidList"/>
    <dgm:cxn modelId="{80B00ACB-61F0-4306-B60B-60A5A2523871}" srcId="{AA33FDDD-50E2-46D4-9D7E-A47B124A8824}" destId="{F6F43520-1B50-4166-9461-8618B216CCD8}" srcOrd="1" destOrd="0" parTransId="{6CACEF0C-7C1D-4B34-B5CD-A8CECBF99A67}" sibTransId="{E5561884-4DB5-4AB1-A45E-732EC564C1D9}"/>
    <dgm:cxn modelId="{03F918CC-4DB1-4A73-8903-66CD0EBD4E59}" type="presOf" srcId="{9EAF668B-7045-4E49-A684-E1498FA24854}" destId="{C54146E1-4B57-40F2-B25A-FA798B6B0C8D}" srcOrd="0" destOrd="0" presId="urn:microsoft.com/office/officeart/2018/2/layout/IconVerticalSolidList"/>
    <dgm:cxn modelId="{D8B107D8-D10C-462B-9E4A-A36E30C73FFF}" srcId="{D529544A-7CB0-41CD-BB7B-C5C8D3B03D9B}" destId="{9EAF668B-7045-4E49-A684-E1498FA24854}" srcOrd="0" destOrd="0" parTransId="{2586CFF1-ADC7-49F3-BB59-B39173F139F4}" sibTransId="{EFFC12D2-E0D3-4513-BDC5-E08A52351028}"/>
    <dgm:cxn modelId="{17206ADA-2E6F-4B91-9FBE-0F4120211881}" type="presOf" srcId="{AA33FDDD-50E2-46D4-9D7E-A47B124A8824}" destId="{EFC2295E-1DCA-4A3A-926A-597201D2FA93}" srcOrd="0" destOrd="0" presId="urn:microsoft.com/office/officeart/2018/2/layout/IconVerticalSolidList"/>
    <dgm:cxn modelId="{3EEE4BED-A4AA-4537-8E2C-CCF8BEBEA993}" type="presOf" srcId="{5716B7A0-CDD8-43E0-B78E-91DF088FFE3A}" destId="{F225E7D8-29EA-499E-B88A-DBA162CFF305}" srcOrd="0" destOrd="3" presId="urn:microsoft.com/office/officeart/2018/2/layout/IconVerticalSolidList"/>
    <dgm:cxn modelId="{CDB7B3EF-3893-4A6F-AB2B-2257EB095B53}" type="presOf" srcId="{F6F43520-1B50-4166-9461-8618B216CCD8}" destId="{F225E7D8-29EA-499E-B88A-DBA162CFF305}" srcOrd="0" destOrd="1" presId="urn:microsoft.com/office/officeart/2018/2/layout/IconVerticalSolidList"/>
    <dgm:cxn modelId="{B443A5F2-F9B6-4A20-A250-9F8DA2C8BB47}" type="presOf" srcId="{65DEE67A-0A2C-4363-A784-364A80B9147E}" destId="{215705BF-C6B7-4E71-9011-F5FF0C02183C}" srcOrd="0" destOrd="0" presId="urn:microsoft.com/office/officeart/2018/2/layout/IconVerticalSolidList"/>
    <dgm:cxn modelId="{12F232F7-7489-4F46-BFCE-30B95CDFA713}" srcId="{65DEE67A-0A2C-4363-A784-364A80B9147E}" destId="{AA33FDDD-50E2-46D4-9D7E-A47B124A8824}" srcOrd="2" destOrd="0" parTransId="{5B1196FE-F897-472B-9DCE-CE7C7034EED5}" sibTransId="{B67B4E3A-3594-43AC-B7A9-3BD6ACC58522}"/>
    <dgm:cxn modelId="{ABA4779F-39F5-46F5-9FC3-3C4F97D34967}" type="presParOf" srcId="{215705BF-C6B7-4E71-9011-F5FF0C02183C}" destId="{903AE3D0-D6AC-43A9-A4F8-5186D4BB76A9}" srcOrd="0" destOrd="0" presId="urn:microsoft.com/office/officeart/2018/2/layout/IconVerticalSolidList"/>
    <dgm:cxn modelId="{BEB3E2C8-7863-451F-861A-476448F996A7}" type="presParOf" srcId="{903AE3D0-D6AC-43A9-A4F8-5186D4BB76A9}" destId="{D2415140-D352-420B-BD4D-3CD34CF01503}" srcOrd="0" destOrd="0" presId="urn:microsoft.com/office/officeart/2018/2/layout/IconVerticalSolidList"/>
    <dgm:cxn modelId="{476DA9C1-F59E-4FF3-8C46-12A376A8CE55}" type="presParOf" srcId="{903AE3D0-D6AC-43A9-A4F8-5186D4BB76A9}" destId="{A4D5409C-0FEE-43F1-A481-69A07345A141}" srcOrd="1" destOrd="0" presId="urn:microsoft.com/office/officeart/2018/2/layout/IconVerticalSolidList"/>
    <dgm:cxn modelId="{1578FA42-DAED-42BD-AFE2-CAE2C3945C39}" type="presParOf" srcId="{903AE3D0-D6AC-43A9-A4F8-5186D4BB76A9}" destId="{3E47DD69-3BF5-402E-9313-8F58BBD0A05A}" srcOrd="2" destOrd="0" presId="urn:microsoft.com/office/officeart/2018/2/layout/IconVerticalSolidList"/>
    <dgm:cxn modelId="{1F396CEA-24ED-4005-BC42-7F37A339FA2A}" type="presParOf" srcId="{903AE3D0-D6AC-43A9-A4F8-5186D4BB76A9}" destId="{214F8EAB-6994-4EFC-A69E-24BE9DA59D01}" srcOrd="3" destOrd="0" presId="urn:microsoft.com/office/officeart/2018/2/layout/IconVerticalSolidList"/>
    <dgm:cxn modelId="{ACF2B9D2-D002-420D-A131-14521F6B5F5A}" type="presParOf" srcId="{215705BF-C6B7-4E71-9011-F5FF0C02183C}" destId="{D3F74C55-5EE6-48CE-87ED-5996B2EEBAA6}" srcOrd="1" destOrd="0" presId="urn:microsoft.com/office/officeart/2018/2/layout/IconVerticalSolidList"/>
    <dgm:cxn modelId="{4E13B65F-57D2-4793-8414-1FEED7E6C636}" type="presParOf" srcId="{215705BF-C6B7-4E71-9011-F5FF0C02183C}" destId="{8CE4A202-3CB1-446B-BC97-32EB06D8EF12}" srcOrd="2" destOrd="0" presId="urn:microsoft.com/office/officeart/2018/2/layout/IconVerticalSolidList"/>
    <dgm:cxn modelId="{3DA86E6F-F315-4D55-9199-1F4F6BB059E6}" type="presParOf" srcId="{8CE4A202-3CB1-446B-BC97-32EB06D8EF12}" destId="{4293266C-5E5B-4FD9-8D82-7693A552C8D1}" srcOrd="0" destOrd="0" presId="urn:microsoft.com/office/officeart/2018/2/layout/IconVerticalSolidList"/>
    <dgm:cxn modelId="{F2D1BD60-B5D6-4C63-AC6F-9FE08C787721}" type="presParOf" srcId="{8CE4A202-3CB1-446B-BC97-32EB06D8EF12}" destId="{B43C3A25-7A31-4A93-AFC1-E3210510E9E4}" srcOrd="1" destOrd="0" presId="urn:microsoft.com/office/officeart/2018/2/layout/IconVerticalSolidList"/>
    <dgm:cxn modelId="{258E7A3E-B4C5-42D2-BB90-CBA8F60F3DD1}" type="presParOf" srcId="{8CE4A202-3CB1-446B-BC97-32EB06D8EF12}" destId="{D35579EF-5C24-4301-8E80-9CAA33A1BC22}" srcOrd="2" destOrd="0" presId="urn:microsoft.com/office/officeart/2018/2/layout/IconVerticalSolidList"/>
    <dgm:cxn modelId="{FF4A8499-F744-440F-8768-9672E66948E7}" type="presParOf" srcId="{8CE4A202-3CB1-446B-BC97-32EB06D8EF12}" destId="{8BF33D88-5F02-48F2-9557-0C4D4EB97E98}" srcOrd="3" destOrd="0" presId="urn:microsoft.com/office/officeart/2018/2/layout/IconVerticalSolidList"/>
    <dgm:cxn modelId="{1F1C1258-B730-41F0-BF11-579ABA0A3456}" type="presParOf" srcId="{8CE4A202-3CB1-446B-BC97-32EB06D8EF12}" destId="{C54146E1-4B57-40F2-B25A-FA798B6B0C8D}" srcOrd="4" destOrd="0" presId="urn:microsoft.com/office/officeart/2018/2/layout/IconVerticalSolidList"/>
    <dgm:cxn modelId="{E37A3E72-7B01-4597-8261-DB3862BFD278}" type="presParOf" srcId="{215705BF-C6B7-4E71-9011-F5FF0C02183C}" destId="{895164B0-7AD2-477C-9A01-0EEDB4B26B92}" srcOrd="3" destOrd="0" presId="urn:microsoft.com/office/officeart/2018/2/layout/IconVerticalSolidList"/>
    <dgm:cxn modelId="{C6B74764-E633-44D4-9605-654BF32C7416}" type="presParOf" srcId="{215705BF-C6B7-4E71-9011-F5FF0C02183C}" destId="{02C9D2E6-5E28-4B0A-919B-D957BBD676F5}" srcOrd="4" destOrd="0" presId="urn:microsoft.com/office/officeart/2018/2/layout/IconVerticalSolidList"/>
    <dgm:cxn modelId="{D89E0108-9E41-4694-ADA2-141638264356}" type="presParOf" srcId="{02C9D2E6-5E28-4B0A-919B-D957BBD676F5}" destId="{DD29C229-8455-4899-AC41-47F3AF2B0A20}" srcOrd="0" destOrd="0" presId="urn:microsoft.com/office/officeart/2018/2/layout/IconVerticalSolidList"/>
    <dgm:cxn modelId="{B60A06BA-A48F-4C9F-9658-2B7CFA8572F3}" type="presParOf" srcId="{02C9D2E6-5E28-4B0A-919B-D957BBD676F5}" destId="{8B9CD908-A7F1-4502-8CA2-5077BB26C26C}" srcOrd="1" destOrd="0" presId="urn:microsoft.com/office/officeart/2018/2/layout/IconVerticalSolidList"/>
    <dgm:cxn modelId="{1C2D5619-4DA0-4B4D-80A4-F93D0DD56449}" type="presParOf" srcId="{02C9D2E6-5E28-4B0A-919B-D957BBD676F5}" destId="{70DCD7CF-1D54-4618-A38B-69AADC95CA64}" srcOrd="2" destOrd="0" presId="urn:microsoft.com/office/officeart/2018/2/layout/IconVerticalSolidList"/>
    <dgm:cxn modelId="{1AA07704-5F2B-47DF-9385-30C1C9358EEC}" type="presParOf" srcId="{02C9D2E6-5E28-4B0A-919B-D957BBD676F5}" destId="{EFC2295E-1DCA-4A3A-926A-597201D2FA93}" srcOrd="3" destOrd="0" presId="urn:microsoft.com/office/officeart/2018/2/layout/IconVerticalSolidList"/>
    <dgm:cxn modelId="{C8B09136-D023-4112-ABC7-EE94FD8AE319}" type="presParOf" srcId="{02C9D2E6-5E28-4B0A-919B-D957BBD676F5}" destId="{F225E7D8-29EA-499E-B88A-DBA162CFF305}" srcOrd="4" destOrd="0" presId="urn:microsoft.com/office/officeart/2018/2/layout/IconVerticalSolidList"/>
    <dgm:cxn modelId="{FEDB4B3A-8DC9-4365-80A1-92784EF16492}" type="presParOf" srcId="{215705BF-C6B7-4E71-9011-F5FF0C02183C}" destId="{DE690D5F-5A7A-4756-838A-9F29136AE681}" srcOrd="5" destOrd="0" presId="urn:microsoft.com/office/officeart/2018/2/layout/IconVerticalSolidList"/>
    <dgm:cxn modelId="{22005FCA-BBD0-40D3-951A-8483939D5263}" type="presParOf" srcId="{215705BF-C6B7-4E71-9011-F5FF0C02183C}" destId="{B1D8400E-9FDE-4A88-A10D-23586B9559D2}" srcOrd="6" destOrd="0" presId="urn:microsoft.com/office/officeart/2018/2/layout/IconVerticalSolidList"/>
    <dgm:cxn modelId="{5ABEA176-6D2A-4604-A5AE-1ACA43257CCA}" type="presParOf" srcId="{B1D8400E-9FDE-4A88-A10D-23586B9559D2}" destId="{39BD9870-5AF5-4B76-888B-3CDAF1AD02C1}" srcOrd="0" destOrd="0" presId="urn:microsoft.com/office/officeart/2018/2/layout/IconVerticalSolidList"/>
    <dgm:cxn modelId="{3A8D07CB-D2C3-465A-8E2B-62A2DFF4EA82}" type="presParOf" srcId="{B1D8400E-9FDE-4A88-A10D-23586B9559D2}" destId="{A5CF68BF-5380-4841-966F-9BB88BB775FF}" srcOrd="1" destOrd="0" presId="urn:microsoft.com/office/officeart/2018/2/layout/IconVerticalSolidList"/>
    <dgm:cxn modelId="{242AC93B-EB26-416F-A2FD-96AA5371A7BE}" type="presParOf" srcId="{B1D8400E-9FDE-4A88-A10D-23586B9559D2}" destId="{0A14AC1B-741A-41AC-8652-9993C9FF6057}" srcOrd="2" destOrd="0" presId="urn:microsoft.com/office/officeart/2018/2/layout/IconVerticalSolidList"/>
    <dgm:cxn modelId="{8F7F0432-0CF2-443E-B6A3-F8E10DF367C7}" type="presParOf" srcId="{B1D8400E-9FDE-4A88-A10D-23586B9559D2}" destId="{4B9633D9-85A0-4EF4-A283-C44F1F83FAB1}" srcOrd="3" destOrd="0" presId="urn:microsoft.com/office/officeart/2018/2/layout/IconVerticalSolidList"/>
    <dgm:cxn modelId="{E2F07DB3-410E-455C-A897-298CB9CB73E8}" type="presParOf" srcId="{B1D8400E-9FDE-4A88-A10D-23586B9559D2}" destId="{13CD42FF-C0E1-4B8E-A2BE-62125330B5A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15140-D352-420B-BD4D-3CD34CF01503}">
      <dsp:nvSpPr>
        <dsp:cNvPr id="0" name=""/>
        <dsp:cNvSpPr/>
      </dsp:nvSpPr>
      <dsp:spPr>
        <a:xfrm>
          <a:off x="0" y="62607"/>
          <a:ext cx="10515600" cy="4646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4D5409C-0FEE-43F1-A481-69A07345A141}">
      <dsp:nvSpPr>
        <dsp:cNvPr id="0" name=""/>
        <dsp:cNvSpPr/>
      </dsp:nvSpPr>
      <dsp:spPr>
        <a:xfrm>
          <a:off x="223061" y="92420"/>
          <a:ext cx="405565" cy="405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4F8EAB-6994-4EFC-A69E-24BE9DA59D01}">
      <dsp:nvSpPr>
        <dsp:cNvPr id="0" name=""/>
        <dsp:cNvSpPr/>
      </dsp:nvSpPr>
      <dsp:spPr>
        <a:xfrm>
          <a:off x="852520" y="141666"/>
          <a:ext cx="9663079" cy="30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92" tIns="50392" rIns="50392" bIns="50392" numCol="1" spcCol="1270" anchor="ctr" anchorCtr="0">
          <a:noAutofit/>
        </a:bodyPr>
        <a:lstStyle/>
        <a:p>
          <a:pPr marL="0" lvl="0" indent="0" algn="l" defTabSz="889000">
            <a:lnSpc>
              <a:spcPct val="100000"/>
            </a:lnSpc>
            <a:spcBef>
              <a:spcPct val="0"/>
            </a:spcBef>
            <a:spcAft>
              <a:spcPct val="35000"/>
            </a:spcAft>
            <a:buNone/>
          </a:pPr>
          <a:r>
            <a:rPr lang="en-US" sz="2000" kern="1200" dirty="0">
              <a:hlinkClick xmlns:r="http://schemas.openxmlformats.org/officeDocument/2006/relationships" r:id=""/>
            </a:rPr>
            <a:t>About LPA</a:t>
          </a:r>
          <a:endParaRPr lang="en-US" sz="2000" kern="1200" dirty="0"/>
        </a:p>
      </dsp:txBody>
      <dsp:txXfrm>
        <a:off x="852520" y="141666"/>
        <a:ext cx="9663079" cy="307149"/>
      </dsp:txXfrm>
    </dsp:sp>
    <dsp:sp modelId="{4293266C-5E5B-4FD9-8D82-7693A552C8D1}">
      <dsp:nvSpPr>
        <dsp:cNvPr id="0" name=""/>
        <dsp:cNvSpPr/>
      </dsp:nvSpPr>
      <dsp:spPr>
        <a:xfrm>
          <a:off x="0" y="676027"/>
          <a:ext cx="10515600" cy="737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B43C3A25-7A31-4A93-AFC1-E3210510E9E4}">
      <dsp:nvSpPr>
        <dsp:cNvPr id="0" name=""/>
        <dsp:cNvSpPr/>
      </dsp:nvSpPr>
      <dsp:spPr>
        <a:xfrm>
          <a:off x="223892" y="848831"/>
          <a:ext cx="405565" cy="405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BF33D88-5F02-48F2-9557-0C4D4EB97E98}">
      <dsp:nvSpPr>
        <dsp:cNvPr id="0" name=""/>
        <dsp:cNvSpPr/>
      </dsp:nvSpPr>
      <dsp:spPr>
        <a:xfrm>
          <a:off x="852728" y="682914"/>
          <a:ext cx="4732020"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
            </a:rPr>
            <a:t>LPA Events</a:t>
          </a:r>
          <a:endParaRPr lang="en-US" sz="2200" kern="1200" dirty="0"/>
        </a:p>
      </dsp:txBody>
      <dsp:txXfrm>
        <a:off x="852728" y="682914"/>
        <a:ext cx="4732020" cy="737391"/>
      </dsp:txXfrm>
    </dsp:sp>
    <dsp:sp modelId="{C54146E1-4B57-40F2-B25A-FA798B6B0C8D}">
      <dsp:nvSpPr>
        <dsp:cNvPr id="0" name=""/>
        <dsp:cNvSpPr/>
      </dsp:nvSpPr>
      <dsp:spPr>
        <a:xfrm>
          <a:off x="5584540" y="682914"/>
          <a:ext cx="4931059"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800100">
            <a:lnSpc>
              <a:spcPct val="100000"/>
            </a:lnSpc>
            <a:spcBef>
              <a:spcPct val="0"/>
            </a:spcBef>
            <a:spcAft>
              <a:spcPct val="35000"/>
            </a:spcAft>
            <a:buNone/>
          </a:pPr>
          <a:r>
            <a:rPr lang="en-US" sz="1800" b="0" kern="1200" dirty="0"/>
            <a:t>Events</a:t>
          </a:r>
        </a:p>
        <a:p>
          <a:pPr marL="0" lvl="0" indent="0" algn="l" defTabSz="800100">
            <a:lnSpc>
              <a:spcPct val="100000"/>
            </a:lnSpc>
            <a:spcBef>
              <a:spcPct val="0"/>
            </a:spcBef>
            <a:spcAft>
              <a:spcPct val="35000"/>
            </a:spcAft>
            <a:buNone/>
          </a:pPr>
          <a:r>
            <a:rPr lang="en-US" sz="1800" b="0" kern="1200" dirty="0"/>
            <a:t>Event Parameters</a:t>
          </a:r>
        </a:p>
      </dsp:txBody>
      <dsp:txXfrm>
        <a:off x="5584540" y="682914"/>
        <a:ext cx="4931059" cy="737391"/>
      </dsp:txXfrm>
    </dsp:sp>
    <dsp:sp modelId="{DD29C229-8455-4899-AC41-47F3AF2B0A20}">
      <dsp:nvSpPr>
        <dsp:cNvPr id="0" name=""/>
        <dsp:cNvSpPr/>
      </dsp:nvSpPr>
      <dsp:spPr>
        <a:xfrm>
          <a:off x="0" y="1571516"/>
          <a:ext cx="10515600" cy="1581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B9CD908-A7F1-4502-8CA2-5077BB26C26C}">
      <dsp:nvSpPr>
        <dsp:cNvPr id="0" name=""/>
        <dsp:cNvSpPr/>
      </dsp:nvSpPr>
      <dsp:spPr>
        <a:xfrm>
          <a:off x="223061" y="2159423"/>
          <a:ext cx="405565" cy="405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FC2295E-1DCA-4A3A-926A-597201D2FA93}">
      <dsp:nvSpPr>
        <dsp:cNvPr id="0" name=""/>
        <dsp:cNvSpPr/>
      </dsp:nvSpPr>
      <dsp:spPr>
        <a:xfrm>
          <a:off x="851687" y="1993503"/>
          <a:ext cx="4732020"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
            </a:rPr>
            <a:t>LPA Reports</a:t>
          </a:r>
          <a:endParaRPr lang="en-US" sz="2200" kern="1200" dirty="0"/>
        </a:p>
      </dsp:txBody>
      <dsp:txXfrm>
        <a:off x="851687" y="1993503"/>
        <a:ext cx="4732020" cy="737391"/>
      </dsp:txXfrm>
    </dsp:sp>
    <dsp:sp modelId="{F225E7D8-29EA-499E-B88A-DBA162CFF305}">
      <dsp:nvSpPr>
        <dsp:cNvPr id="0" name=""/>
        <dsp:cNvSpPr/>
      </dsp:nvSpPr>
      <dsp:spPr>
        <a:xfrm>
          <a:off x="5584540" y="1996541"/>
          <a:ext cx="4931059"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800100">
            <a:lnSpc>
              <a:spcPct val="100000"/>
            </a:lnSpc>
            <a:spcBef>
              <a:spcPct val="0"/>
            </a:spcBef>
            <a:spcAft>
              <a:spcPct val="35000"/>
            </a:spcAft>
            <a:buNone/>
          </a:pPr>
          <a:r>
            <a:rPr lang="en-US" sz="1800" b="0" kern="1200" dirty="0"/>
            <a:t>Risk Event Chronicles Reports</a:t>
          </a:r>
        </a:p>
        <a:p>
          <a:pPr marL="0" lvl="0" indent="0" algn="l" defTabSz="800100">
            <a:lnSpc>
              <a:spcPct val="100000"/>
            </a:lnSpc>
            <a:spcBef>
              <a:spcPct val="0"/>
            </a:spcBef>
            <a:spcAft>
              <a:spcPct val="35000"/>
            </a:spcAft>
            <a:buNone/>
          </a:pPr>
          <a:r>
            <a:rPr lang="en-US" sz="1800" b="0" kern="1200" dirty="0"/>
            <a:t>Risk Event Rating Reports</a:t>
          </a:r>
        </a:p>
        <a:p>
          <a:pPr marL="0" lvl="0" indent="0" algn="l" defTabSz="800100">
            <a:lnSpc>
              <a:spcPct val="100000"/>
            </a:lnSpc>
            <a:spcBef>
              <a:spcPct val="0"/>
            </a:spcBef>
            <a:spcAft>
              <a:spcPct val="35000"/>
            </a:spcAft>
            <a:buNone/>
          </a:pPr>
          <a:r>
            <a:rPr lang="en-US" sz="1800" b="0" kern="1200" dirty="0"/>
            <a:t>Video Journal Reports</a:t>
          </a:r>
        </a:p>
        <a:p>
          <a:pPr marL="0" lvl="0" indent="0" algn="l" defTabSz="800100">
            <a:lnSpc>
              <a:spcPct val="100000"/>
            </a:lnSpc>
            <a:spcBef>
              <a:spcPct val="0"/>
            </a:spcBef>
            <a:spcAft>
              <a:spcPct val="35000"/>
            </a:spcAft>
            <a:buNone/>
          </a:pPr>
          <a:r>
            <a:rPr lang="en-US" sz="1800" b="0" kern="1200" dirty="0"/>
            <a:t>Age Verification Reports</a:t>
          </a:r>
        </a:p>
      </dsp:txBody>
      <dsp:txXfrm>
        <a:off x="5584540" y="1996541"/>
        <a:ext cx="4931059" cy="737391"/>
      </dsp:txXfrm>
    </dsp:sp>
    <dsp:sp modelId="{39BD9870-5AF5-4B76-888B-3CDAF1AD02C1}">
      <dsp:nvSpPr>
        <dsp:cNvPr id="0" name=""/>
        <dsp:cNvSpPr/>
      </dsp:nvSpPr>
      <dsp:spPr>
        <a:xfrm>
          <a:off x="0" y="3346647"/>
          <a:ext cx="10515600" cy="7373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5CF68BF-5380-4841-966F-9BB88BB775FF}">
      <dsp:nvSpPr>
        <dsp:cNvPr id="0" name=""/>
        <dsp:cNvSpPr/>
      </dsp:nvSpPr>
      <dsp:spPr>
        <a:xfrm>
          <a:off x="223860" y="3538199"/>
          <a:ext cx="405565" cy="405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9633D9-85A0-4EF4-A283-C44F1F83FAB1}">
      <dsp:nvSpPr>
        <dsp:cNvPr id="0" name=""/>
        <dsp:cNvSpPr/>
      </dsp:nvSpPr>
      <dsp:spPr>
        <a:xfrm>
          <a:off x="852113" y="3372286"/>
          <a:ext cx="4732020"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977900">
            <a:lnSpc>
              <a:spcPct val="100000"/>
            </a:lnSpc>
            <a:spcBef>
              <a:spcPct val="0"/>
            </a:spcBef>
            <a:spcAft>
              <a:spcPct val="35000"/>
            </a:spcAft>
            <a:buNone/>
          </a:pPr>
          <a:r>
            <a:rPr lang="en-US" sz="2200" kern="1200" dirty="0">
              <a:hlinkClick xmlns:r="http://schemas.openxmlformats.org/officeDocument/2006/relationships" r:id=""/>
            </a:rPr>
            <a:t>Report Filters</a:t>
          </a:r>
          <a:endParaRPr lang="en-US" sz="2200" kern="1200" dirty="0"/>
        </a:p>
      </dsp:txBody>
      <dsp:txXfrm>
        <a:off x="852113" y="3372286"/>
        <a:ext cx="4732020" cy="737391"/>
      </dsp:txXfrm>
    </dsp:sp>
    <dsp:sp modelId="{13CD42FF-C0E1-4B8E-A2BE-62125330B5A7}">
      <dsp:nvSpPr>
        <dsp:cNvPr id="0" name=""/>
        <dsp:cNvSpPr/>
      </dsp:nvSpPr>
      <dsp:spPr>
        <a:xfrm>
          <a:off x="5584540" y="3363740"/>
          <a:ext cx="4931059" cy="737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41" tIns="78041" rIns="78041" bIns="78041" numCol="1" spcCol="1270" anchor="ctr" anchorCtr="0">
          <a:noAutofit/>
        </a:bodyPr>
        <a:lstStyle/>
        <a:p>
          <a:pPr marL="0" lvl="0" indent="0" algn="l" defTabSz="800100">
            <a:lnSpc>
              <a:spcPct val="100000"/>
            </a:lnSpc>
            <a:spcBef>
              <a:spcPct val="0"/>
            </a:spcBef>
            <a:spcAft>
              <a:spcPct val="35000"/>
            </a:spcAft>
            <a:buNone/>
          </a:pPr>
          <a:r>
            <a:rPr lang="en-US" sz="1800" kern="1200" dirty="0"/>
            <a:t>Saving Filters</a:t>
          </a:r>
        </a:p>
        <a:p>
          <a:pPr marL="0" lvl="0" indent="0" algn="l" defTabSz="800100">
            <a:lnSpc>
              <a:spcPct val="100000"/>
            </a:lnSpc>
            <a:spcBef>
              <a:spcPct val="0"/>
            </a:spcBef>
            <a:spcAft>
              <a:spcPct val="35000"/>
            </a:spcAft>
            <a:buNone/>
          </a:pPr>
          <a:r>
            <a:rPr lang="en-US" sz="1800" kern="1200" dirty="0"/>
            <a:t>Sharing Filters</a:t>
          </a:r>
        </a:p>
      </dsp:txBody>
      <dsp:txXfrm>
        <a:off x="5584540" y="3363740"/>
        <a:ext cx="4931059" cy="7373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6DA3F-159A-419E-AB3E-A6C374953FEB}" type="datetimeFigureOut">
              <a:rPr lang="en-US" smtClean="0"/>
              <a:t>6/23/2023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B431F-DC33-4485-BBE0-41CD99E24339}" type="slidenum">
              <a:rPr lang="en-US" smtClean="0"/>
              <a:t>‹#›</a:t>
            </a:fld>
            <a:endParaRPr lang="en-US" dirty="0"/>
          </a:p>
        </p:txBody>
      </p:sp>
    </p:spTree>
    <p:extLst>
      <p:ext uri="{BB962C8B-B14F-4D97-AF65-F5344CB8AC3E}">
        <p14:creationId xmlns:p14="http://schemas.microsoft.com/office/powerpoint/2010/main" val="227601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Thank you for your time.  Does anyone have any questions?</a:t>
            </a:r>
          </a:p>
          <a:p>
            <a:r>
              <a:rPr lang="en-US" b="1" dirty="0"/>
              <a:t>Do:  </a:t>
            </a:r>
            <a:r>
              <a:rPr lang="en-US" dirty="0"/>
              <a:t>Respond to questions.</a:t>
            </a:r>
          </a:p>
          <a:p>
            <a:r>
              <a:rPr lang="en-US" b="1" dirty="0"/>
              <a:t>Do: </a:t>
            </a:r>
            <a:r>
              <a:rPr lang="en-US" dirty="0"/>
              <a:t>&lt;End Meeting&gt;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CF895F-66FC-4E4A-BB77-5AAD46DBC1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388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B954-E1BB-4617-B91A-5710AC3C2A1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D8268-664C-464E-AED5-43555B177E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64B25CCD-EFB2-4FD6-970D-A782941EC5C1}"/>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27285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6457-D900-42AC-A2B0-E50591BE5B48}"/>
              </a:ext>
            </a:extLst>
          </p:cNvPr>
          <p:cNvSpPr>
            <a:spLocks noGrp="1"/>
          </p:cNvSpPr>
          <p:nvPr>
            <p:ph type="title"/>
          </p:nvPr>
        </p:nvSpPr>
        <p:spPr>
          <a:xfrm>
            <a:off x="0" y="520700"/>
            <a:ext cx="11353800" cy="520700"/>
          </a:xfrm>
          <a:prstGeom prst="rect">
            <a:avLst/>
          </a:prstGeom>
        </p:spPr>
        <p:txBody>
          <a:bodyPr/>
          <a:lstStyle>
            <a:lvl1pPr>
              <a:defRPr sz="3200"/>
            </a:lvl1pPr>
          </a:lstStyle>
          <a:p>
            <a:r>
              <a:rPr lang="en-US"/>
              <a:t>Click to edit Master title style</a:t>
            </a:r>
          </a:p>
        </p:txBody>
      </p:sp>
      <p:sp>
        <p:nvSpPr>
          <p:cNvPr id="3" name="Vertical Text Placeholder 2">
            <a:extLst>
              <a:ext uri="{FF2B5EF4-FFF2-40B4-BE49-F238E27FC236}">
                <a16:creationId xmlns:a16="http://schemas.microsoft.com/office/drawing/2014/main" id="{1D718324-CF65-4656-BF85-C63BEFEC2C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B6F585D-A3A6-40D7-8B17-4B7F95D1D62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103984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1E702-DDD9-4DCE-A225-12969B10CE1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CE984D-57AF-4158-876B-CFCD624ED52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D54DF4-65A8-4C08-A7D2-7BC3215FAF6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2807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6ABD-16A0-49F9-90EB-3F7595880B1B}"/>
              </a:ext>
            </a:extLst>
          </p:cNvPr>
          <p:cNvSpPr>
            <a:spLocks noGrp="1"/>
          </p:cNvSpPr>
          <p:nvPr>
            <p:ph type="title"/>
          </p:nvPr>
        </p:nvSpPr>
        <p:spPr>
          <a:xfrm>
            <a:off x="0" y="546100"/>
            <a:ext cx="11353800" cy="5207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4856DE-E1CC-4D83-BF9A-0BD842C20789}"/>
              </a:ext>
            </a:extLst>
          </p:cNvPr>
          <p:cNvSpPr>
            <a:spLocks noGrp="1"/>
          </p:cNvSpPr>
          <p:nvPr>
            <p:ph idx="1"/>
          </p:nvPr>
        </p:nvSpPr>
        <p:spPr>
          <a:xfrm>
            <a:off x="838200" y="1066800"/>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C68DD10-D132-497E-87A7-B5FDA1C28189}"/>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59342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F9EE-9629-4835-8128-A03C3151DA4B}"/>
              </a:ext>
            </a:extLst>
          </p:cNvPr>
          <p:cNvSpPr>
            <a:spLocks noGrp="1"/>
          </p:cNvSpPr>
          <p:nvPr>
            <p:ph type="title"/>
          </p:nvPr>
        </p:nvSpPr>
        <p:spPr>
          <a:xfrm>
            <a:off x="831850" y="11763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355FCC-D6E0-48F0-882D-358F46DDBC50}"/>
              </a:ext>
            </a:extLst>
          </p:cNvPr>
          <p:cNvSpPr>
            <a:spLocks noGrp="1"/>
          </p:cNvSpPr>
          <p:nvPr>
            <p:ph type="body" idx="1"/>
          </p:nvPr>
        </p:nvSpPr>
        <p:spPr>
          <a:xfrm>
            <a:off x="831850" y="4103688"/>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F825A31A-FADD-425A-A1FC-5A0275964736}"/>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113628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5D3D5-E4C0-4C78-83E5-50FE2114726E}"/>
              </a:ext>
            </a:extLst>
          </p:cNvPr>
          <p:cNvSpPr>
            <a:spLocks noGrp="1"/>
          </p:cNvSpPr>
          <p:nvPr>
            <p:ph type="title"/>
          </p:nvPr>
        </p:nvSpPr>
        <p:spPr>
          <a:xfrm>
            <a:off x="0" y="508000"/>
            <a:ext cx="11353800" cy="546100"/>
          </a:xfrm>
          <a:prstGeom prst="rect">
            <a:avLst/>
          </a:prstGeo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83947-9C65-475A-A6F8-DAE78B2EE6A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43A79-5459-42DA-9239-0F6DC9478F1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41784F3-42E6-43AB-94D9-0E213E42A57A}"/>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380163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E192-D671-408D-9496-78F011875CC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B18A29A-33AA-484A-AAAC-4882F3A0F2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B83602-A6EF-4D13-B774-0D4049CFBCD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CA0603-019F-4853-B68F-16DB27132C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45B8CC-0DB5-47C3-8AEE-7890EAE6836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2D34BF-4B2E-4FE4-8AC0-984DF2FD968C}"/>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175471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F80A-B864-427C-A3F4-4838D7B33DA5}"/>
              </a:ext>
            </a:extLst>
          </p:cNvPr>
          <p:cNvSpPr>
            <a:spLocks noGrp="1"/>
          </p:cNvSpPr>
          <p:nvPr>
            <p:ph type="title"/>
          </p:nvPr>
        </p:nvSpPr>
        <p:spPr>
          <a:xfrm>
            <a:off x="0" y="533400"/>
            <a:ext cx="11353800" cy="495300"/>
          </a:xfrm>
          <a:prstGeom prst="rect">
            <a:avLst/>
          </a:prstGeom>
        </p:spPr>
        <p:txBody>
          <a:bodyPr/>
          <a:lstStyle>
            <a:lvl1pPr>
              <a:defRPr sz="3200"/>
            </a:lvl1pPr>
          </a:lstStyle>
          <a:p>
            <a:r>
              <a:rPr lang="en-US"/>
              <a:t>Click to edit Master title style</a:t>
            </a:r>
          </a:p>
        </p:txBody>
      </p:sp>
      <p:sp>
        <p:nvSpPr>
          <p:cNvPr id="3" name="Slide Number Placeholder 5">
            <a:extLst>
              <a:ext uri="{FF2B5EF4-FFF2-40B4-BE49-F238E27FC236}">
                <a16:creationId xmlns:a16="http://schemas.microsoft.com/office/drawing/2014/main" id="{FAB74217-5DC7-4A66-9807-DE8194D0AA9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259673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BEA46E6-E9ED-4517-A77D-1C74C5938DF0}"/>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228263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C9E8E-F19C-4226-AE6E-BA4DD9A272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C2D4CB-472A-4A60-9A6B-E43D92EA75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1C7CB0-85AC-485D-AC4D-64D8A4532B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386948E8-16B8-48D1-BB4E-283FADD6204D}"/>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187961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F0DD-0823-4C12-9572-9437A6AE36D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C96644-37FF-4872-B264-838A0BC284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3F461172-0140-4326-BE85-C073AA4450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5">
            <a:extLst>
              <a:ext uri="{FF2B5EF4-FFF2-40B4-BE49-F238E27FC236}">
                <a16:creationId xmlns:a16="http://schemas.microsoft.com/office/drawing/2014/main" id="{8A4938C5-2CB8-44A0-9814-A2261961B5A7}"/>
              </a:ext>
            </a:extLst>
          </p:cNvPr>
          <p:cNvSpPr>
            <a:spLocks noGrp="1"/>
          </p:cNvSpPr>
          <p:nvPr>
            <p:ph type="sldNum" sz="quarter" idx="12"/>
          </p:nvPr>
        </p:nvSpPr>
        <p:spPr>
          <a:xfrm>
            <a:off x="11523618" y="5783943"/>
            <a:ext cx="507274" cy="305707"/>
          </a:xfrm>
          <a:prstGeom prst="rect">
            <a:avLst/>
          </a:prstGeom>
        </p:spPr>
        <p:txBody>
          <a:bodyPr/>
          <a:lstStyle>
            <a:lvl1pPr>
              <a:defRPr>
                <a:solidFill>
                  <a:schemeClr val="bg1"/>
                </a:solidFill>
              </a:defRPr>
            </a:lvl1pPr>
          </a:lstStyle>
          <a:p>
            <a:fld id="{ADAE9D25-6FB3-42E3-BE14-DE72DAA4EC86}" type="slidenum">
              <a:rPr lang="en-US" smtClean="0"/>
              <a:t>‹#›</a:t>
            </a:fld>
            <a:endParaRPr lang="en-US" dirty="0"/>
          </a:p>
        </p:txBody>
      </p:sp>
    </p:spTree>
    <p:custDataLst>
      <p:tags r:id="rId1"/>
    </p:custDataLst>
    <p:extLst>
      <p:ext uri="{BB962C8B-B14F-4D97-AF65-F5344CB8AC3E}">
        <p14:creationId xmlns:p14="http://schemas.microsoft.com/office/powerpoint/2010/main" val="273997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9FFFB3-F4AB-4525-BABC-4D0AB13BF303}"/>
              </a:ext>
            </a:extLst>
          </p:cNvPr>
          <p:cNvSpPr/>
          <p:nvPr/>
        </p:nvSpPr>
        <p:spPr>
          <a:xfrm>
            <a:off x="0" y="5461730"/>
            <a:ext cx="12192000" cy="1506827"/>
          </a:xfrm>
          <a:prstGeom prst="rect">
            <a:avLst/>
          </a:prstGeom>
          <a:solidFill>
            <a:srgbClr val="0020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9" name="TextBox 8">
            <a:extLst>
              <a:ext uri="{FF2B5EF4-FFF2-40B4-BE49-F238E27FC236}">
                <a16:creationId xmlns:a16="http://schemas.microsoft.com/office/drawing/2014/main" id="{DD50A754-8F94-4358-B263-36DE218DCE65}"/>
              </a:ext>
            </a:extLst>
          </p:cNvPr>
          <p:cNvSpPr txBox="1"/>
          <p:nvPr/>
        </p:nvSpPr>
        <p:spPr>
          <a:xfrm>
            <a:off x="10511618" y="6283839"/>
            <a:ext cx="1684363" cy="215444"/>
          </a:xfrm>
          <a:prstGeom prst="rect">
            <a:avLst/>
          </a:prstGeom>
          <a:noFill/>
        </p:spPr>
        <p:txBody>
          <a:bodyPr wrap="square" lIns="0" tIns="0" rIns="0" bIns="0" rtlCol="0">
            <a:spAutoFit/>
          </a:bodyPr>
          <a:lstStyle/>
          <a:p>
            <a:r>
              <a:rPr lang="en-US" sz="1400" dirty="0">
                <a:solidFill>
                  <a:schemeClr val="bg1"/>
                </a:solidFill>
                <a:latin typeface="Segoe Pro Light" panose="020B0302040504020203" pitchFamily="34" charset="0"/>
                <a:cs typeface="Segoe UI Light" panose="020B0502040204020203" pitchFamily="34" charset="0"/>
              </a:rPr>
              <a:t>www.petrosoftinc.com</a:t>
            </a:r>
            <a:endParaRPr lang="ru-RU" sz="1400">
              <a:solidFill>
                <a:schemeClr val="bg1"/>
              </a:solidFill>
              <a:latin typeface="Segoe Pro Light" panose="020B03020405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C10319D4-870D-4FBA-9F76-E10687E347C6}"/>
              </a:ext>
            </a:extLst>
          </p:cNvPr>
          <p:cNvSpPr txBox="1"/>
          <p:nvPr/>
        </p:nvSpPr>
        <p:spPr>
          <a:xfrm>
            <a:off x="2536907" y="6557107"/>
            <a:ext cx="695518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Segoe Pro" panose="020B0502040504020203" pitchFamily="34" charset="0"/>
                <a:cs typeface="Segoe UI Light"/>
              </a:rPr>
              <a:t>Strictly private and confidential. Not to be copied, distributed, or reproduced by any party without the express prior written permission of Petrosoft.</a:t>
            </a:r>
            <a:endParaRPr lang="en-US" dirty="0">
              <a:solidFill>
                <a:schemeClr val="bg1"/>
              </a:solidFill>
              <a:latin typeface="Segoe Pro" panose="020B0502040504020203" pitchFamily="34" charset="0"/>
            </a:endParaRPr>
          </a:p>
        </p:txBody>
      </p:sp>
      <p:pic>
        <p:nvPicPr>
          <p:cNvPr id="11" name="Picture 10">
            <a:extLst>
              <a:ext uri="{FF2B5EF4-FFF2-40B4-BE49-F238E27FC236}">
                <a16:creationId xmlns:a16="http://schemas.microsoft.com/office/drawing/2014/main" id="{8CE2F3A0-BFA4-4C29-889C-082429742D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4231" y="5584845"/>
            <a:ext cx="943150" cy="1248483"/>
          </a:xfrm>
          <a:prstGeom prst="rect">
            <a:avLst/>
          </a:prstGeom>
        </p:spPr>
      </p:pic>
      <p:cxnSp>
        <p:nvCxnSpPr>
          <p:cNvPr id="12" name="Straight Connector 11">
            <a:extLst>
              <a:ext uri="{FF2B5EF4-FFF2-40B4-BE49-F238E27FC236}">
                <a16:creationId xmlns:a16="http://schemas.microsoft.com/office/drawing/2014/main" id="{7566EE99-6B1F-47FB-90C2-77DBB6D6EBC1}"/>
              </a:ext>
            </a:extLst>
          </p:cNvPr>
          <p:cNvCxnSpPr>
            <a:cxnSpLocks/>
          </p:cNvCxnSpPr>
          <p:nvPr/>
        </p:nvCxnSpPr>
        <p:spPr>
          <a:xfrm>
            <a:off x="1747175" y="6391561"/>
            <a:ext cx="8661181"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7BD9914E-1E05-4300-9D0B-E372D7DE461F}"/>
              </a:ext>
            </a:extLst>
          </p:cNvPr>
          <p:cNvSpPr/>
          <p:nvPr/>
        </p:nvSpPr>
        <p:spPr>
          <a:xfrm>
            <a:off x="1" y="533496"/>
            <a:ext cx="12192000" cy="556435"/>
          </a:xfrm>
          <a:prstGeom prst="rect">
            <a:avLst/>
          </a:prstGeom>
          <a:solidFill>
            <a:srgbClr val="EE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CF096E49-5376-45B7-B2A7-FBB932FE7D5A}"/>
              </a:ext>
            </a:extLst>
          </p:cNvPr>
          <p:cNvSpPr txBox="1">
            <a:spLocks/>
          </p:cNvSpPr>
          <p:nvPr/>
        </p:nvSpPr>
        <p:spPr>
          <a:xfrm>
            <a:off x="0" y="533495"/>
            <a:ext cx="11234667" cy="5333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rgbClr val="002055"/>
              </a:solidFill>
              <a:latin typeface="+mn-lt"/>
              <a:cs typeface="Calibri" panose="020F0502020204030204" pitchFamily="34" charset="0"/>
            </a:endParaRPr>
          </a:p>
        </p:txBody>
      </p:sp>
    </p:spTree>
    <p:custDataLst>
      <p:tags r:id="rId13"/>
    </p:custDataLst>
    <p:extLst>
      <p:ext uri="{BB962C8B-B14F-4D97-AF65-F5344CB8AC3E}">
        <p14:creationId xmlns:p14="http://schemas.microsoft.com/office/powerpoint/2010/main" val="38516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15759-13FE-634C-8AF2-C7F2C098F76A}"/>
              </a:ext>
            </a:extLst>
          </p:cNvPr>
          <p:cNvPicPr>
            <a:picLocks noChangeAspect="1"/>
          </p:cNvPicPr>
          <p:nvPr/>
        </p:nvPicPr>
        <p:blipFill rotWithShape="1">
          <a:blip r:embed="rId2"/>
          <a:srcRect b="28175"/>
          <a:stretch/>
        </p:blipFill>
        <p:spPr>
          <a:xfrm>
            <a:off x="2580784" y="1459328"/>
            <a:ext cx="7030431" cy="1888467"/>
          </a:xfrm>
          <a:prstGeom prst="rect">
            <a:avLst/>
          </a:prstGeom>
        </p:spPr>
      </p:pic>
      <p:sp>
        <p:nvSpPr>
          <p:cNvPr id="6" name="Title 5">
            <a:extLst>
              <a:ext uri="{FF2B5EF4-FFF2-40B4-BE49-F238E27FC236}">
                <a16:creationId xmlns:a16="http://schemas.microsoft.com/office/drawing/2014/main" id="{5377A7AB-2EC7-B67F-7C50-ADAF9AAF171D}"/>
              </a:ext>
            </a:extLst>
          </p:cNvPr>
          <p:cNvSpPr>
            <a:spLocks noGrp="1"/>
          </p:cNvSpPr>
          <p:nvPr>
            <p:ph type="ctrTitle"/>
          </p:nvPr>
        </p:nvSpPr>
        <p:spPr>
          <a:xfrm>
            <a:off x="1524000" y="1555931"/>
            <a:ext cx="9144000" cy="2387600"/>
          </a:xfrm>
        </p:spPr>
        <p:txBody>
          <a:bodyPr/>
          <a:lstStyle/>
          <a:p>
            <a:r>
              <a:rPr lang="en-US" b="1" dirty="0">
                <a:solidFill>
                  <a:srgbClr val="334C8E"/>
                </a:solidFill>
              </a:rPr>
              <a:t>LPA</a:t>
            </a:r>
          </a:p>
        </p:txBody>
      </p:sp>
    </p:spTree>
    <p:extLst>
      <p:ext uri="{BB962C8B-B14F-4D97-AF65-F5344CB8AC3E}">
        <p14:creationId xmlns:p14="http://schemas.microsoft.com/office/powerpoint/2010/main" val="311093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Events</a:t>
            </a:r>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469641055"/>
              </p:ext>
            </p:extLst>
          </p:nvPr>
        </p:nvGraphicFramePr>
        <p:xfrm>
          <a:off x="152399" y="1186152"/>
          <a:ext cx="11887202" cy="4180840"/>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Event Name</a:t>
                      </a:r>
                    </a:p>
                  </a:txBody>
                  <a:tcPr/>
                </a:tc>
                <a:tc>
                  <a:txBody>
                    <a:bodyPr/>
                    <a:lstStyle/>
                    <a:p>
                      <a:pPr algn="ctr"/>
                      <a:r>
                        <a:rPr lang="en-US" dirty="0"/>
                        <a:t>Event Description</a:t>
                      </a:r>
                    </a:p>
                  </a:txBody>
                  <a:tcPr/>
                </a:tc>
                <a:extLst>
                  <a:ext uri="{0D108BD9-81ED-4DB2-BD59-A6C34878D82A}">
                    <a16:rowId xmlns:a16="http://schemas.microsoft.com/office/drawing/2014/main" val="3857888848"/>
                  </a:ext>
                </a:extLst>
              </a:tr>
              <a:tr h="370840">
                <a:tc>
                  <a:txBody>
                    <a:bodyPr/>
                    <a:lstStyle/>
                    <a:p>
                      <a:pPr algn="l" fontAlgn="ctr"/>
                      <a:r>
                        <a:rPr lang="en-US" sz="2000" b="1">
                          <a:solidFill>
                            <a:schemeClr val="tx1"/>
                          </a:solidFill>
                          <a:effectLst/>
                          <a:latin typeface="+mn-lt"/>
                        </a:rPr>
                        <a:t>Register Open/Close</a:t>
                      </a:r>
                    </a:p>
                  </a:txBody>
                  <a:tcPr marL="66675" marR="142875" anchor="ctr"/>
                </a:tc>
                <a:tc>
                  <a:txBody>
                    <a:bodyPr/>
                    <a:lstStyle/>
                    <a:p>
                      <a:pPr fontAlgn="ctr"/>
                      <a:r>
                        <a:rPr lang="en-US" sz="2000" b="0">
                          <a:solidFill>
                            <a:schemeClr val="tx1"/>
                          </a:solidFill>
                          <a:effectLst/>
                          <a:latin typeface="+mn-lt"/>
                        </a:rPr>
                        <a:t>An event of opening and closing the register.</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sz="2000" b="1">
                          <a:solidFill>
                            <a:schemeClr val="tx1"/>
                          </a:solidFill>
                          <a:effectLst/>
                          <a:latin typeface="+mn-lt"/>
                        </a:rPr>
                        <a:t>Paypoint Open/Close</a:t>
                      </a:r>
                    </a:p>
                  </a:txBody>
                  <a:tcPr marL="66675" marR="142875" anchor="ctr"/>
                </a:tc>
                <a:tc>
                  <a:txBody>
                    <a:bodyPr/>
                    <a:lstStyle/>
                    <a:p>
                      <a:pPr fontAlgn="ctr"/>
                      <a:r>
                        <a:rPr lang="en-US" sz="2000" b="0">
                          <a:solidFill>
                            <a:schemeClr val="tx1"/>
                          </a:solidFill>
                          <a:effectLst/>
                          <a:latin typeface="+mn-lt"/>
                        </a:rPr>
                        <a:t>An event of opening and closing the paypoint.</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sz="2000" b="1">
                          <a:solidFill>
                            <a:schemeClr val="tx1"/>
                          </a:solidFill>
                          <a:effectLst/>
                          <a:latin typeface="+mn-lt"/>
                        </a:rPr>
                        <a:t>No Event</a:t>
                      </a:r>
                    </a:p>
                  </a:txBody>
                  <a:tcPr marL="66675" marR="142875" anchor="ctr"/>
                </a:tc>
                <a:tc>
                  <a:txBody>
                    <a:bodyPr/>
                    <a:lstStyle/>
                    <a:p>
                      <a:pPr fontAlgn="ctr"/>
                      <a:r>
                        <a:rPr lang="en-US" sz="2000" b="0">
                          <a:solidFill>
                            <a:schemeClr val="tx1"/>
                          </a:solidFill>
                          <a:effectLst/>
                          <a:latin typeface="+mn-lt"/>
                        </a:rPr>
                        <a:t>This event appears when customer's camera detects some movement, but there is no cash register event in the relevant period.</a:t>
                      </a:r>
                    </a:p>
                  </a:txBody>
                  <a:tcPr marL="66675" marR="142875" anchor="ctr"/>
                </a:tc>
                <a:extLst>
                  <a:ext uri="{0D108BD9-81ED-4DB2-BD59-A6C34878D82A}">
                    <a16:rowId xmlns:a16="http://schemas.microsoft.com/office/drawing/2014/main" val="249168580"/>
                  </a:ext>
                </a:extLst>
              </a:tr>
              <a:tr h="370840">
                <a:tc>
                  <a:txBody>
                    <a:bodyPr/>
                    <a:lstStyle/>
                    <a:p>
                      <a:pPr algn="l" fontAlgn="ctr"/>
                      <a:r>
                        <a:rPr lang="en-US" sz="2000" b="1">
                          <a:solidFill>
                            <a:schemeClr val="tx1"/>
                          </a:solidFill>
                          <a:effectLst/>
                          <a:latin typeface="+mn-lt"/>
                        </a:rPr>
                        <a:t>Lottery (payout, online sale, sale)</a:t>
                      </a:r>
                    </a:p>
                  </a:txBody>
                  <a:tcPr marL="66675" marR="142875" anchor="ctr"/>
                </a:tc>
                <a:tc>
                  <a:txBody>
                    <a:bodyPr/>
                    <a:lstStyle/>
                    <a:p>
                      <a:pPr fontAlgn="ctr"/>
                      <a:r>
                        <a:rPr lang="en-US" sz="2000" b="0" dirty="0">
                          <a:solidFill>
                            <a:schemeClr val="tx1"/>
                          </a:solidFill>
                          <a:effectLst/>
                          <a:latin typeface="+mn-lt"/>
                        </a:rPr>
                        <a:t>An event of lottery online/regular sale.</a:t>
                      </a:r>
                      <a:br>
                        <a:rPr lang="en-US" sz="2000" b="0" dirty="0">
                          <a:solidFill>
                            <a:schemeClr val="tx1"/>
                          </a:solidFill>
                          <a:effectLst/>
                          <a:latin typeface="+mn-lt"/>
                        </a:rPr>
                      </a:br>
                      <a:r>
                        <a:rPr lang="en-US" sz="2000" b="0" dirty="0">
                          <a:solidFill>
                            <a:schemeClr val="tx1"/>
                          </a:solidFill>
                          <a:effectLst/>
                          <a:latin typeface="+mn-lt"/>
                        </a:rPr>
                        <a:t>An event of issuing a lottery payout.</a:t>
                      </a:r>
                    </a:p>
                  </a:txBody>
                  <a:tcPr marL="66675" marR="142875" anchor="ctr"/>
                </a:tc>
                <a:extLst>
                  <a:ext uri="{0D108BD9-81ED-4DB2-BD59-A6C34878D82A}">
                    <a16:rowId xmlns:a16="http://schemas.microsoft.com/office/drawing/2014/main" val="4092661836"/>
                  </a:ext>
                </a:extLst>
              </a:tr>
              <a:tr h="370840">
                <a:tc>
                  <a:txBody>
                    <a:bodyPr/>
                    <a:lstStyle/>
                    <a:p>
                      <a:pPr algn="l" fontAlgn="ctr"/>
                      <a:r>
                        <a:rPr lang="en-US" sz="2000" b="1" dirty="0">
                          <a:solidFill>
                            <a:schemeClr val="tx1"/>
                          </a:solidFill>
                          <a:effectLst/>
                          <a:latin typeface="+mn-lt"/>
                        </a:rPr>
                        <a:t>Cancel/Error Correction</a:t>
                      </a:r>
                    </a:p>
                  </a:txBody>
                  <a:tcPr marL="66675" marR="142875" anchor="ctr"/>
                </a:tc>
                <a:tc>
                  <a:txBody>
                    <a:bodyPr/>
                    <a:lstStyle/>
                    <a:p>
                      <a:pPr fontAlgn="ctr"/>
                      <a:r>
                        <a:rPr lang="en-US" sz="2000" b="0" dirty="0">
                          <a:solidFill>
                            <a:schemeClr val="tx1"/>
                          </a:solidFill>
                          <a:effectLst/>
                          <a:latin typeface="+mn-lt"/>
                        </a:rPr>
                        <a:t>Removing one or several items from sale when it is still in progress. In LPA events, error corrections only for goods are displayed without fuel deposits.</a:t>
                      </a:r>
                    </a:p>
                    <a:p>
                      <a:pPr fontAlgn="ctr"/>
                      <a:endParaRPr lang="en-US" sz="2000" b="0" dirty="0">
                        <a:solidFill>
                          <a:schemeClr val="tx1"/>
                        </a:solidFill>
                        <a:effectLst/>
                        <a:latin typeface="+mn-lt"/>
                      </a:endParaRPr>
                    </a:p>
                  </a:txBody>
                  <a:tcPr marL="66675" marR="142875" anchor="ctr"/>
                </a:tc>
                <a:extLst>
                  <a:ext uri="{0D108BD9-81ED-4DB2-BD59-A6C34878D82A}">
                    <a16:rowId xmlns:a16="http://schemas.microsoft.com/office/drawing/2014/main" val="2859690015"/>
                  </a:ext>
                </a:extLst>
              </a:tr>
            </a:tbl>
          </a:graphicData>
        </a:graphic>
      </p:graphicFrame>
    </p:spTree>
    <p:extLst>
      <p:ext uri="{BB962C8B-B14F-4D97-AF65-F5344CB8AC3E}">
        <p14:creationId xmlns:p14="http://schemas.microsoft.com/office/powerpoint/2010/main" val="111206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Events - </a:t>
            </a:r>
            <a:r>
              <a:rPr lang="en-US" dirty="0"/>
              <a:t>Parameters</a:t>
            </a:r>
          </a:p>
        </p:txBody>
      </p:sp>
      <p:sp>
        <p:nvSpPr>
          <p:cNvPr id="4" name="TextBox 3">
            <a:extLst>
              <a:ext uri="{FF2B5EF4-FFF2-40B4-BE49-F238E27FC236}">
                <a16:creationId xmlns:a16="http://schemas.microsoft.com/office/drawing/2014/main" id="{F1C8F69A-F8DC-7684-EEEA-D96CBD4E1985}"/>
              </a:ext>
            </a:extLst>
          </p:cNvPr>
          <p:cNvSpPr txBox="1"/>
          <p:nvPr/>
        </p:nvSpPr>
        <p:spPr>
          <a:xfrm>
            <a:off x="152399" y="1169912"/>
            <a:ext cx="4563979" cy="707886"/>
          </a:xfrm>
          <a:prstGeom prst="rect">
            <a:avLst/>
          </a:prstGeom>
          <a:noFill/>
        </p:spPr>
        <p:txBody>
          <a:bodyPr wrap="square">
            <a:spAutoFit/>
          </a:bodyPr>
          <a:lstStyle/>
          <a:p>
            <a:r>
              <a:rPr lang="en-US" sz="2000" b="0" i="0" dirty="0">
                <a:effectLst/>
              </a:rPr>
              <a:t>The following parameters are available for each event:</a:t>
            </a:r>
            <a:endParaRPr lang="en-US" sz="2000" dirty="0"/>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337185746"/>
              </p:ext>
            </p:extLst>
          </p:nvPr>
        </p:nvGraphicFramePr>
        <p:xfrm>
          <a:off x="152399" y="1877798"/>
          <a:ext cx="11887202" cy="3539712"/>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Parameter Name</a:t>
                      </a:r>
                    </a:p>
                  </a:txBody>
                  <a:tcPr/>
                </a:tc>
                <a:tc>
                  <a:txBody>
                    <a:bodyPr/>
                    <a:lstStyle/>
                    <a:p>
                      <a:pPr algn="ctr"/>
                      <a:r>
                        <a:rPr lang="en-US" dirty="0"/>
                        <a:t>Parameter Description</a:t>
                      </a:r>
                    </a:p>
                  </a:txBody>
                  <a:tcPr/>
                </a:tc>
                <a:extLst>
                  <a:ext uri="{0D108BD9-81ED-4DB2-BD59-A6C34878D82A}">
                    <a16:rowId xmlns:a16="http://schemas.microsoft.com/office/drawing/2014/main" val="3857888848"/>
                  </a:ext>
                </a:extLst>
              </a:tr>
              <a:tr h="370840">
                <a:tc>
                  <a:txBody>
                    <a:bodyPr/>
                    <a:lstStyle/>
                    <a:p>
                      <a:pPr algn="l" fontAlgn="ctr"/>
                      <a:r>
                        <a:rPr lang="en-US" sz="2000" b="1" dirty="0">
                          <a:solidFill>
                            <a:schemeClr val="tx1"/>
                          </a:solidFill>
                          <a:effectLst/>
                          <a:latin typeface="+mn-lt"/>
                        </a:rPr>
                        <a:t>Event End</a:t>
                      </a:r>
                    </a:p>
                  </a:txBody>
                  <a:tcPr marL="66675" marR="142875" anchor="ctr"/>
                </a:tc>
                <a:tc>
                  <a:txBody>
                    <a:bodyPr/>
                    <a:lstStyle/>
                    <a:p>
                      <a:pPr algn="l"/>
                      <a:r>
                        <a:rPr lang="en-US" sz="2000">
                          <a:solidFill>
                            <a:schemeClr val="tx1"/>
                          </a:solidFill>
                          <a:effectLst/>
                          <a:latin typeface="+mn-lt"/>
                        </a:rPr>
                        <a:t>The event end time.</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sz="2000" b="1" dirty="0">
                          <a:solidFill>
                            <a:schemeClr val="tx1"/>
                          </a:solidFill>
                          <a:effectLst/>
                          <a:latin typeface="+mn-lt"/>
                        </a:rPr>
                        <a:t>Event Start</a:t>
                      </a:r>
                    </a:p>
                  </a:txBody>
                  <a:tcPr marL="66675" marR="142875" anchor="ctr"/>
                </a:tc>
                <a:tc>
                  <a:txBody>
                    <a:bodyPr/>
                    <a:lstStyle/>
                    <a:p>
                      <a:pPr fontAlgn="ctr"/>
                      <a:r>
                        <a:rPr lang="en-US" sz="2000" b="0" dirty="0">
                          <a:solidFill>
                            <a:schemeClr val="tx1"/>
                          </a:solidFill>
                          <a:effectLst/>
                          <a:latin typeface="+mn-lt"/>
                        </a:rPr>
                        <a:t>The event start time.</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sz="2000" b="1">
                          <a:solidFill>
                            <a:schemeClr val="tx1"/>
                          </a:solidFill>
                          <a:effectLst/>
                          <a:latin typeface="+mn-lt"/>
                        </a:rPr>
                        <a:t>Business Date</a:t>
                      </a:r>
                    </a:p>
                  </a:txBody>
                  <a:tcPr marL="66675" marR="142875" anchor="ctr"/>
                </a:tc>
                <a:tc>
                  <a:txBody>
                    <a:bodyPr/>
                    <a:lstStyle/>
                    <a:p>
                      <a:pPr fontAlgn="ctr"/>
                      <a:r>
                        <a:rPr lang="en-US" sz="2000" b="0" dirty="0">
                          <a:solidFill>
                            <a:schemeClr val="tx1"/>
                          </a:solidFill>
                          <a:effectLst/>
                          <a:latin typeface="+mn-lt"/>
                        </a:rPr>
                        <a:t>A measurement of time that typically refers to any day in which normal business is conducted. This is generally considered to be Monday through Friday from 9 AM to 5 PM local time and excludes weekends and public holidays.</a:t>
                      </a:r>
                    </a:p>
                  </a:txBody>
                  <a:tcPr marL="66675" marR="142875" anchor="ctr"/>
                </a:tc>
                <a:extLst>
                  <a:ext uri="{0D108BD9-81ED-4DB2-BD59-A6C34878D82A}">
                    <a16:rowId xmlns:a16="http://schemas.microsoft.com/office/drawing/2014/main" val="249168580"/>
                  </a:ext>
                </a:extLst>
              </a:tr>
              <a:tr h="370840">
                <a:tc>
                  <a:txBody>
                    <a:bodyPr/>
                    <a:lstStyle/>
                    <a:p>
                      <a:pPr algn="l" fontAlgn="ctr"/>
                      <a:r>
                        <a:rPr lang="en-US" sz="2000" b="1">
                          <a:solidFill>
                            <a:schemeClr val="tx1"/>
                          </a:solidFill>
                          <a:effectLst/>
                          <a:latin typeface="+mn-lt"/>
                        </a:rPr>
                        <a:t>Cashier</a:t>
                      </a:r>
                    </a:p>
                  </a:txBody>
                  <a:tcPr marL="66675" marR="142875" anchor="ctr"/>
                </a:tc>
                <a:tc>
                  <a:txBody>
                    <a:bodyPr/>
                    <a:lstStyle/>
                    <a:p>
                      <a:pPr fontAlgn="ctr"/>
                      <a:r>
                        <a:rPr lang="en-US" sz="2000" b="0">
                          <a:solidFill>
                            <a:schemeClr val="tx1"/>
                          </a:solidFill>
                          <a:effectLst/>
                          <a:latin typeface="+mn-lt"/>
                        </a:rPr>
                        <a:t>Cashier's name or cashier's ID if the name is absent.</a:t>
                      </a:r>
                    </a:p>
                  </a:txBody>
                  <a:tcPr marL="66675" marR="142875" anchor="ctr"/>
                </a:tc>
                <a:extLst>
                  <a:ext uri="{0D108BD9-81ED-4DB2-BD59-A6C34878D82A}">
                    <a16:rowId xmlns:a16="http://schemas.microsoft.com/office/drawing/2014/main" val="4092661836"/>
                  </a:ext>
                </a:extLst>
              </a:tr>
              <a:tr h="370840">
                <a:tc>
                  <a:txBody>
                    <a:bodyPr/>
                    <a:lstStyle/>
                    <a:p>
                      <a:pPr algn="l" fontAlgn="ctr"/>
                      <a:r>
                        <a:rPr lang="en-US" sz="2000" b="1">
                          <a:solidFill>
                            <a:schemeClr val="tx1"/>
                          </a:solidFill>
                          <a:effectLst/>
                          <a:latin typeface="+mn-lt"/>
                        </a:rPr>
                        <a:t>Location</a:t>
                      </a:r>
                    </a:p>
                  </a:txBody>
                  <a:tcPr marL="66675" marR="142875" anchor="ctr"/>
                </a:tc>
                <a:tc>
                  <a:txBody>
                    <a:bodyPr/>
                    <a:lstStyle/>
                    <a:p>
                      <a:pPr fontAlgn="ctr"/>
                      <a:r>
                        <a:rPr lang="en-US" sz="2000" b="0">
                          <a:solidFill>
                            <a:schemeClr val="tx1"/>
                          </a:solidFill>
                          <a:effectLst/>
                          <a:latin typeface="+mn-lt"/>
                        </a:rPr>
                        <a:t>The location name or location ID if the name is absent.</a:t>
                      </a:r>
                    </a:p>
                  </a:txBody>
                  <a:tcPr marL="66675" marR="142875" anchor="ctr"/>
                </a:tc>
                <a:extLst>
                  <a:ext uri="{0D108BD9-81ED-4DB2-BD59-A6C34878D82A}">
                    <a16:rowId xmlns:a16="http://schemas.microsoft.com/office/drawing/2014/main" val="2859690015"/>
                  </a:ext>
                </a:extLst>
              </a:tr>
              <a:tr h="578072">
                <a:tc>
                  <a:txBody>
                    <a:bodyPr/>
                    <a:lstStyle/>
                    <a:p>
                      <a:pPr algn="l" fontAlgn="ctr"/>
                      <a:r>
                        <a:rPr lang="en-US" sz="2000" b="1" dirty="0">
                          <a:solidFill>
                            <a:schemeClr val="tx1"/>
                          </a:solidFill>
                          <a:effectLst/>
                          <a:latin typeface="+mn-lt"/>
                        </a:rPr>
                        <a:t>Register/Pump</a:t>
                      </a:r>
                    </a:p>
                  </a:txBody>
                  <a:tcPr marL="66675" marR="142875" anchor="ctr"/>
                </a:tc>
                <a:tc>
                  <a:txBody>
                    <a:bodyPr/>
                    <a:lstStyle/>
                    <a:p>
                      <a:pPr fontAlgn="ctr"/>
                      <a:r>
                        <a:rPr lang="en-US" sz="2000" b="0" dirty="0">
                          <a:solidFill>
                            <a:schemeClr val="tx1"/>
                          </a:solidFill>
                          <a:effectLst/>
                          <a:latin typeface="+mn-lt"/>
                        </a:rPr>
                        <a:t>The number of cash register/pump.</a:t>
                      </a:r>
                    </a:p>
                  </a:txBody>
                  <a:tcPr marL="66675" marR="142875" anchor="ctr"/>
                </a:tc>
                <a:extLst>
                  <a:ext uri="{0D108BD9-81ED-4DB2-BD59-A6C34878D82A}">
                    <a16:rowId xmlns:a16="http://schemas.microsoft.com/office/drawing/2014/main" val="3506067406"/>
                  </a:ext>
                </a:extLst>
              </a:tr>
            </a:tbl>
          </a:graphicData>
        </a:graphic>
      </p:graphicFrame>
    </p:spTree>
    <p:extLst>
      <p:ext uri="{BB962C8B-B14F-4D97-AF65-F5344CB8AC3E}">
        <p14:creationId xmlns:p14="http://schemas.microsoft.com/office/powerpoint/2010/main" val="169447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15759-13FE-634C-8AF2-C7F2C098F76A}"/>
              </a:ext>
            </a:extLst>
          </p:cNvPr>
          <p:cNvPicPr>
            <a:picLocks noChangeAspect="1"/>
          </p:cNvPicPr>
          <p:nvPr/>
        </p:nvPicPr>
        <p:blipFill rotWithShape="1">
          <a:blip r:embed="rId2"/>
          <a:srcRect b="28175"/>
          <a:stretch/>
        </p:blipFill>
        <p:spPr>
          <a:xfrm>
            <a:off x="2580784" y="2245391"/>
            <a:ext cx="7030431" cy="1888467"/>
          </a:xfrm>
          <a:prstGeom prst="rect">
            <a:avLst/>
          </a:prstGeom>
        </p:spPr>
      </p:pic>
      <p:sp>
        <p:nvSpPr>
          <p:cNvPr id="5" name="TextBox 4">
            <a:extLst>
              <a:ext uri="{FF2B5EF4-FFF2-40B4-BE49-F238E27FC236}">
                <a16:creationId xmlns:a16="http://schemas.microsoft.com/office/drawing/2014/main" id="{36CCAC50-7D0D-4797-3373-E3A405BF02DF}"/>
              </a:ext>
            </a:extLst>
          </p:cNvPr>
          <p:cNvSpPr txBox="1"/>
          <p:nvPr/>
        </p:nvSpPr>
        <p:spPr>
          <a:xfrm>
            <a:off x="2580784" y="2074793"/>
            <a:ext cx="7030431" cy="923330"/>
          </a:xfrm>
          <a:prstGeom prst="rect">
            <a:avLst/>
          </a:prstGeom>
          <a:noFill/>
        </p:spPr>
        <p:txBody>
          <a:bodyPr wrap="square">
            <a:spAutoFit/>
          </a:bodyPr>
          <a:lstStyle/>
          <a:p>
            <a:pPr algn="ctr"/>
            <a:r>
              <a:rPr lang="en-US" sz="5400" dirty="0">
                <a:solidFill>
                  <a:srgbClr val="334C8E"/>
                </a:solidFill>
              </a:rPr>
              <a:t>Reports</a:t>
            </a:r>
            <a:endParaRPr lang="en-US" sz="5400" dirty="0"/>
          </a:p>
        </p:txBody>
      </p:sp>
    </p:spTree>
    <p:extLst>
      <p:ext uri="{BB962C8B-B14F-4D97-AF65-F5344CB8AC3E}">
        <p14:creationId xmlns:p14="http://schemas.microsoft.com/office/powerpoint/2010/main" val="652932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251226"/>
            <a:ext cx="5676900" cy="1323439"/>
          </a:xfrm>
          <a:prstGeom prst="rect">
            <a:avLst/>
          </a:prstGeom>
          <a:noFill/>
        </p:spPr>
        <p:txBody>
          <a:bodyPr wrap="square" rtlCol="0">
            <a:spAutoFit/>
          </a:bodyPr>
          <a:lstStyle/>
          <a:p>
            <a:r>
              <a:rPr lang="en-US" sz="2000" b="0" i="0" dirty="0">
                <a:effectLst/>
              </a:rPr>
              <a:t>Loss Prevention Analytics provides information through reports. </a:t>
            </a:r>
          </a:p>
          <a:p>
            <a:r>
              <a:rPr lang="en-US" sz="2000" b="0" i="0" dirty="0">
                <a:effectLst/>
              </a:rPr>
              <a:t>Reports are available in the left menu of the Loss Prevention Analytics module.</a:t>
            </a:r>
            <a:endParaRPr lang="en-US" sz="2000" dirty="0"/>
          </a:p>
        </p:txBody>
      </p:sp>
      <p:pic>
        <p:nvPicPr>
          <p:cNvPr id="6" name="Picture 5">
            <a:extLst>
              <a:ext uri="{FF2B5EF4-FFF2-40B4-BE49-F238E27FC236}">
                <a16:creationId xmlns:a16="http://schemas.microsoft.com/office/drawing/2014/main" id="{E5854582-C6E3-4E5D-AE76-DDB207CFAE64}"/>
              </a:ext>
            </a:extLst>
          </p:cNvPr>
          <p:cNvPicPr>
            <a:picLocks noChangeAspect="1"/>
          </p:cNvPicPr>
          <p:nvPr/>
        </p:nvPicPr>
        <p:blipFill>
          <a:blip r:embed="rId2"/>
          <a:stretch>
            <a:fillRect/>
          </a:stretch>
        </p:blipFill>
        <p:spPr>
          <a:xfrm>
            <a:off x="5676900" y="1066800"/>
            <a:ext cx="4845524" cy="4339170"/>
          </a:xfrm>
          <a:prstGeom prst="rect">
            <a:avLst/>
          </a:prstGeom>
        </p:spPr>
      </p:pic>
      <p:sp>
        <p:nvSpPr>
          <p:cNvPr id="7" name="Rectangle 6">
            <a:extLst>
              <a:ext uri="{FF2B5EF4-FFF2-40B4-BE49-F238E27FC236}">
                <a16:creationId xmlns:a16="http://schemas.microsoft.com/office/drawing/2014/main" id="{35656C4B-3572-4C44-9CF7-E9CBEA7B185F}"/>
              </a:ext>
            </a:extLst>
          </p:cNvPr>
          <p:cNvSpPr/>
          <p:nvPr/>
        </p:nvSpPr>
        <p:spPr>
          <a:xfrm>
            <a:off x="5827594" y="2497540"/>
            <a:ext cx="2620370" cy="21290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973FC45-0F05-8510-3C27-F3C7077D211E}"/>
              </a:ext>
            </a:extLst>
          </p:cNvPr>
          <p:cNvSpPr txBox="1"/>
          <p:nvPr/>
        </p:nvSpPr>
        <p:spPr>
          <a:xfrm>
            <a:off x="0" y="2740102"/>
            <a:ext cx="5676900" cy="2554545"/>
          </a:xfrm>
          <a:prstGeom prst="rect">
            <a:avLst/>
          </a:prstGeom>
          <a:noFill/>
        </p:spPr>
        <p:txBody>
          <a:bodyPr wrap="square">
            <a:spAutoFit/>
          </a:bodyPr>
          <a:lstStyle/>
          <a:p>
            <a:r>
              <a:rPr lang="en-US" sz="2000" dirty="0"/>
              <a:t>To get information about retail operations and identify risks, you can use the following groups of reports:</a:t>
            </a:r>
          </a:p>
          <a:p>
            <a:endParaRPr lang="en-US" sz="2000" dirty="0"/>
          </a:p>
          <a:p>
            <a:pPr marL="742950" lvl="1" indent="-285750">
              <a:buFont typeface="Wingdings" panose="05000000000000000000" pitchFamily="2" charset="2"/>
              <a:buChar char="Ø"/>
            </a:pPr>
            <a:r>
              <a:rPr lang="en-US" sz="2000" dirty="0"/>
              <a:t>Risk Event Chronicles</a:t>
            </a:r>
          </a:p>
          <a:p>
            <a:pPr marL="742950" lvl="1" indent="-285750">
              <a:buFont typeface="Wingdings" panose="05000000000000000000" pitchFamily="2" charset="2"/>
              <a:buChar char="Ø"/>
            </a:pPr>
            <a:r>
              <a:rPr lang="en-US" sz="2000" dirty="0"/>
              <a:t>Risk Event Rating</a:t>
            </a:r>
          </a:p>
          <a:p>
            <a:pPr marL="742950" lvl="1" indent="-285750">
              <a:buFont typeface="Wingdings" panose="05000000000000000000" pitchFamily="2" charset="2"/>
              <a:buChar char="Ø"/>
            </a:pPr>
            <a:r>
              <a:rPr lang="en-US" sz="2000" dirty="0"/>
              <a:t>Video Journal</a:t>
            </a:r>
          </a:p>
          <a:p>
            <a:pPr marL="742950" lvl="1" indent="-285750">
              <a:buFont typeface="Wingdings" panose="05000000000000000000" pitchFamily="2" charset="2"/>
              <a:buChar char="Ø"/>
            </a:pPr>
            <a:r>
              <a:rPr lang="en-US" sz="2000" dirty="0"/>
              <a:t>Age Verification Report</a:t>
            </a:r>
          </a:p>
        </p:txBody>
      </p:sp>
    </p:spTree>
    <p:extLst>
      <p:ext uri="{BB962C8B-B14F-4D97-AF65-F5344CB8AC3E}">
        <p14:creationId xmlns:p14="http://schemas.microsoft.com/office/powerpoint/2010/main" val="231854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1377-517E-525F-AC57-5386071F2A88}"/>
              </a:ext>
            </a:extLst>
          </p:cNvPr>
          <p:cNvSpPr>
            <a:spLocks noGrp="1"/>
          </p:cNvSpPr>
          <p:nvPr>
            <p:ph type="title"/>
          </p:nvPr>
        </p:nvSpPr>
        <p:spPr/>
        <p:txBody>
          <a:bodyPr/>
          <a:lstStyle/>
          <a:p>
            <a:r>
              <a:rPr lang="en-US" b="1" dirty="0"/>
              <a:t>LPA Reports </a:t>
            </a:r>
            <a:r>
              <a:rPr lang="en-US" dirty="0"/>
              <a:t>- Risk Event Chronicles</a:t>
            </a:r>
          </a:p>
        </p:txBody>
      </p:sp>
      <p:pic>
        <p:nvPicPr>
          <p:cNvPr id="5" name="Picture 4">
            <a:extLst>
              <a:ext uri="{FF2B5EF4-FFF2-40B4-BE49-F238E27FC236}">
                <a16:creationId xmlns:a16="http://schemas.microsoft.com/office/drawing/2014/main" id="{6594360E-DB7C-64A5-6877-2B85D118E9F1}"/>
              </a:ext>
            </a:extLst>
          </p:cNvPr>
          <p:cNvPicPr>
            <a:picLocks noChangeAspect="1"/>
          </p:cNvPicPr>
          <p:nvPr/>
        </p:nvPicPr>
        <p:blipFill>
          <a:blip r:embed="rId2"/>
          <a:stretch>
            <a:fillRect/>
          </a:stretch>
        </p:blipFill>
        <p:spPr>
          <a:xfrm>
            <a:off x="7033658" y="1066800"/>
            <a:ext cx="4701947" cy="4282811"/>
          </a:xfrm>
          <a:prstGeom prst="rect">
            <a:avLst/>
          </a:prstGeom>
        </p:spPr>
      </p:pic>
      <p:sp>
        <p:nvSpPr>
          <p:cNvPr id="7" name="TextBox 6">
            <a:extLst>
              <a:ext uri="{FF2B5EF4-FFF2-40B4-BE49-F238E27FC236}">
                <a16:creationId xmlns:a16="http://schemas.microsoft.com/office/drawing/2014/main" id="{AA4BED91-50FF-38BC-BB15-51AA8F581BB9}"/>
              </a:ext>
            </a:extLst>
          </p:cNvPr>
          <p:cNvSpPr txBox="1"/>
          <p:nvPr/>
        </p:nvSpPr>
        <p:spPr>
          <a:xfrm>
            <a:off x="176463" y="1443789"/>
            <a:ext cx="5791200" cy="3170099"/>
          </a:xfrm>
          <a:prstGeom prst="rect">
            <a:avLst/>
          </a:prstGeom>
          <a:noFill/>
        </p:spPr>
        <p:txBody>
          <a:bodyPr wrap="square" rtlCol="0">
            <a:spAutoFit/>
          </a:bodyPr>
          <a:lstStyle/>
          <a:p>
            <a:r>
              <a:rPr lang="en-US" sz="2000" dirty="0"/>
              <a:t>Selecting </a:t>
            </a:r>
            <a:r>
              <a:rPr lang="en-US" sz="2000" b="1" dirty="0"/>
              <a:t>Risk Event Chronicles </a:t>
            </a:r>
            <a:r>
              <a:rPr lang="en-US" sz="2000" dirty="0"/>
              <a:t>will allow you to view 2 sets of reports:</a:t>
            </a:r>
          </a:p>
          <a:p>
            <a:endParaRPr lang="en-US" sz="2000" dirty="0"/>
          </a:p>
          <a:p>
            <a:r>
              <a:rPr lang="en-US" sz="2000" b="1" dirty="0"/>
              <a:t>Risk Event Chronicles</a:t>
            </a:r>
            <a:r>
              <a:rPr lang="en-US" sz="2000" dirty="0"/>
              <a:t>, which allows you to view risk events for a specific day and time with specific event filters.</a:t>
            </a:r>
          </a:p>
          <a:p>
            <a:endParaRPr lang="en-US" sz="2000" dirty="0"/>
          </a:p>
          <a:p>
            <a:r>
              <a:rPr lang="en-US" sz="2000" b="1" dirty="0"/>
              <a:t>Event Chronicle reports</a:t>
            </a:r>
            <a:r>
              <a:rPr lang="en-US" sz="2000" dirty="0"/>
              <a:t>, which allows you to view events on a chronological scale by event types, </a:t>
            </a:r>
            <a:r>
              <a:rPr lang="en-US" sz="2000" b="0" i="0" dirty="0">
                <a:solidFill>
                  <a:srgbClr val="4A4A4A"/>
                </a:solidFill>
                <a:effectLst/>
              </a:rPr>
              <a:t>locations, employees and sales by departments.</a:t>
            </a:r>
            <a:endParaRPr lang="en-US" sz="2000" dirty="0"/>
          </a:p>
        </p:txBody>
      </p:sp>
    </p:spTree>
    <p:extLst>
      <p:ext uri="{BB962C8B-B14F-4D97-AF65-F5344CB8AC3E}">
        <p14:creationId xmlns:p14="http://schemas.microsoft.com/office/powerpoint/2010/main" val="237086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Chronicles</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195136"/>
            <a:ext cx="4764505" cy="2862322"/>
          </a:xfrm>
          <a:prstGeom prst="rect">
            <a:avLst/>
          </a:prstGeom>
          <a:noFill/>
        </p:spPr>
        <p:txBody>
          <a:bodyPr wrap="square" rtlCol="0">
            <a:spAutoFit/>
          </a:bodyPr>
          <a:lstStyle/>
          <a:p>
            <a:r>
              <a:rPr lang="en-US" sz="2000" b="1" dirty="0"/>
              <a:t>Chronicle Reports:</a:t>
            </a:r>
          </a:p>
          <a:p>
            <a:r>
              <a:rPr lang="en-US" sz="2000" b="0" i="0" dirty="0">
                <a:effectLst/>
              </a:rPr>
              <a:t>This group of reports is based on the chronological scale. </a:t>
            </a:r>
          </a:p>
          <a:p>
            <a:endParaRPr lang="en-US" sz="2000" b="0" i="0" dirty="0">
              <a:effectLst/>
            </a:endParaRPr>
          </a:p>
          <a:p>
            <a:r>
              <a:rPr lang="en-US" sz="2000" b="0" i="0" dirty="0">
                <a:effectLst/>
              </a:rPr>
              <a:t>With these reports, you can track the location activity for the selected day and time period grouped by different criteria: </a:t>
            </a:r>
            <a:r>
              <a:rPr lang="en-US" sz="2000" b="0" i="1" dirty="0">
                <a:effectLst/>
              </a:rPr>
              <a:t>event types, locations, employees and sales by departments.</a:t>
            </a:r>
            <a:endParaRPr lang="en-US" sz="2000" i="1" dirty="0"/>
          </a:p>
        </p:txBody>
      </p:sp>
      <p:pic>
        <p:nvPicPr>
          <p:cNvPr id="8" name="Picture 7">
            <a:extLst>
              <a:ext uri="{FF2B5EF4-FFF2-40B4-BE49-F238E27FC236}">
                <a16:creationId xmlns:a16="http://schemas.microsoft.com/office/drawing/2014/main" id="{36F5B58B-F182-36BE-D0B9-53E896651A3A}"/>
              </a:ext>
            </a:extLst>
          </p:cNvPr>
          <p:cNvPicPr>
            <a:picLocks noChangeAspect="1"/>
          </p:cNvPicPr>
          <p:nvPr/>
        </p:nvPicPr>
        <p:blipFill>
          <a:blip r:embed="rId2"/>
          <a:stretch>
            <a:fillRect/>
          </a:stretch>
        </p:blipFill>
        <p:spPr>
          <a:xfrm>
            <a:off x="5221454" y="1195136"/>
            <a:ext cx="5791702" cy="4046571"/>
          </a:xfrm>
          <a:prstGeom prst="rect">
            <a:avLst/>
          </a:prstGeom>
        </p:spPr>
      </p:pic>
    </p:spTree>
    <p:extLst>
      <p:ext uri="{BB962C8B-B14F-4D97-AF65-F5344CB8AC3E}">
        <p14:creationId xmlns:p14="http://schemas.microsoft.com/office/powerpoint/2010/main" val="124895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Chronicles</a:t>
            </a:r>
          </a:p>
        </p:txBody>
      </p:sp>
      <p:sp>
        <p:nvSpPr>
          <p:cNvPr id="5" name="TextBox 4">
            <a:extLst>
              <a:ext uri="{FF2B5EF4-FFF2-40B4-BE49-F238E27FC236}">
                <a16:creationId xmlns:a16="http://schemas.microsoft.com/office/drawing/2014/main" id="{3C74AB6A-64D5-AFA0-9908-48752CA55473}"/>
              </a:ext>
            </a:extLst>
          </p:cNvPr>
          <p:cNvSpPr txBox="1"/>
          <p:nvPr/>
        </p:nvSpPr>
        <p:spPr>
          <a:xfrm>
            <a:off x="0" y="1197241"/>
            <a:ext cx="5743077" cy="1938992"/>
          </a:xfrm>
          <a:prstGeom prst="rect">
            <a:avLst/>
          </a:prstGeom>
          <a:noFill/>
        </p:spPr>
        <p:txBody>
          <a:bodyPr wrap="square">
            <a:spAutoFit/>
          </a:bodyPr>
          <a:lstStyle/>
          <a:p>
            <a:r>
              <a:rPr lang="en-US" sz="2000" b="1" i="0" dirty="0">
                <a:effectLst/>
              </a:rPr>
              <a:t>Risk Event Chronicles report</a:t>
            </a:r>
            <a:r>
              <a:rPr lang="en-US" sz="2000" b="0" i="0" dirty="0">
                <a:effectLst/>
              </a:rPr>
              <a:t>: This report combines event chronicles and risk events reports. </a:t>
            </a:r>
          </a:p>
          <a:p>
            <a:endParaRPr lang="en-US" sz="2000" dirty="0"/>
          </a:p>
          <a:p>
            <a:r>
              <a:rPr lang="en-US" sz="2000" b="0" i="0" dirty="0">
                <a:effectLst/>
              </a:rPr>
              <a:t>With this report, you can view the risk events in the chronological view for the selected day and time period grouped by the necessary filters.</a:t>
            </a:r>
            <a:endParaRPr lang="en-US" sz="2000" dirty="0"/>
          </a:p>
        </p:txBody>
      </p:sp>
      <p:pic>
        <p:nvPicPr>
          <p:cNvPr id="1026" name="Picture 2" descr="null">
            <a:extLst>
              <a:ext uri="{FF2B5EF4-FFF2-40B4-BE49-F238E27FC236}">
                <a16:creationId xmlns:a16="http://schemas.microsoft.com/office/drawing/2014/main" id="{ED789848-94FC-2248-0E8A-AB3008A9C1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440"/>
          <a:stretch/>
        </p:blipFill>
        <p:spPr bwMode="auto">
          <a:xfrm>
            <a:off x="5676900" y="1197241"/>
            <a:ext cx="6152144" cy="4206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63C989-9A53-8FA6-D365-C22347B33456}"/>
              </a:ext>
            </a:extLst>
          </p:cNvPr>
          <p:cNvSpPr txBox="1"/>
          <p:nvPr/>
        </p:nvSpPr>
        <p:spPr>
          <a:xfrm>
            <a:off x="0" y="3300342"/>
            <a:ext cx="5676900" cy="1938992"/>
          </a:xfrm>
          <a:prstGeom prst="rect">
            <a:avLst/>
          </a:prstGeom>
          <a:noFill/>
        </p:spPr>
        <p:txBody>
          <a:bodyPr wrap="square">
            <a:spAutoFit/>
          </a:bodyPr>
          <a:lstStyle/>
          <a:p>
            <a:r>
              <a:rPr lang="en-US" sz="2000" b="0" i="0" dirty="0">
                <a:effectLst/>
              </a:rPr>
              <a:t>With the Risk Events Chronicles reports group, you can gather chronological data for events that are considered of high risk in the industry. Loss Prevention Analytics collects data for the period of 24 hours for a selected location or all available locations. The data is then grouped by risk events.</a:t>
            </a:r>
            <a:endParaRPr lang="en-US" sz="2000" dirty="0"/>
          </a:p>
        </p:txBody>
      </p:sp>
    </p:spTree>
    <p:extLst>
      <p:ext uri="{BB962C8B-B14F-4D97-AF65-F5344CB8AC3E}">
        <p14:creationId xmlns:p14="http://schemas.microsoft.com/office/powerpoint/2010/main" val="194504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Chronicles</a:t>
            </a:r>
            <a:endParaRPr lang="en-US" b="1" dirty="0"/>
          </a:p>
        </p:txBody>
      </p:sp>
      <p:sp>
        <p:nvSpPr>
          <p:cNvPr id="4" name="TextBox 3">
            <a:extLst>
              <a:ext uri="{FF2B5EF4-FFF2-40B4-BE49-F238E27FC236}">
                <a16:creationId xmlns:a16="http://schemas.microsoft.com/office/drawing/2014/main" id="{F1C8F69A-F8DC-7684-EEEA-D96CBD4E1985}"/>
              </a:ext>
            </a:extLst>
          </p:cNvPr>
          <p:cNvSpPr txBox="1"/>
          <p:nvPr/>
        </p:nvSpPr>
        <p:spPr>
          <a:xfrm>
            <a:off x="152399" y="1169912"/>
            <a:ext cx="4563979" cy="707886"/>
          </a:xfrm>
          <a:prstGeom prst="rect">
            <a:avLst/>
          </a:prstGeom>
          <a:noFill/>
        </p:spPr>
        <p:txBody>
          <a:bodyPr wrap="square">
            <a:spAutoFit/>
          </a:bodyPr>
          <a:lstStyle/>
          <a:p>
            <a:r>
              <a:rPr lang="en-US" sz="2000" b="0" i="0" dirty="0">
                <a:effectLst/>
              </a:rPr>
              <a:t>Risk Event Chronicles reports flags the following events to filter</a:t>
            </a:r>
            <a:endParaRPr lang="en-US" sz="2000" dirty="0"/>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2255334020"/>
              </p:ext>
            </p:extLst>
          </p:nvPr>
        </p:nvGraphicFramePr>
        <p:xfrm>
          <a:off x="152399" y="1980911"/>
          <a:ext cx="11887202" cy="3210560"/>
        </p:xfrm>
        <a:graphic>
          <a:graphicData uri="http://schemas.openxmlformats.org/drawingml/2006/table">
            <a:tbl>
              <a:tblPr firstRow="1" bandRow="1">
                <a:tableStyleId>{5C22544A-7EE6-4342-B048-85BDC9FD1C3A}</a:tableStyleId>
              </a:tblPr>
              <a:tblGrid>
                <a:gridCol w="3938338">
                  <a:extLst>
                    <a:ext uri="{9D8B030D-6E8A-4147-A177-3AD203B41FA5}">
                      <a16:colId xmlns:a16="http://schemas.microsoft.com/office/drawing/2014/main" val="663918587"/>
                    </a:ext>
                  </a:extLst>
                </a:gridCol>
                <a:gridCol w="7948864">
                  <a:extLst>
                    <a:ext uri="{9D8B030D-6E8A-4147-A177-3AD203B41FA5}">
                      <a16:colId xmlns:a16="http://schemas.microsoft.com/office/drawing/2014/main" val="2197725863"/>
                    </a:ext>
                  </a:extLst>
                </a:gridCol>
              </a:tblGrid>
              <a:tr h="370840">
                <a:tc>
                  <a:txBody>
                    <a:bodyPr/>
                    <a:lstStyle/>
                    <a:p>
                      <a:pPr algn="ctr"/>
                      <a:r>
                        <a:rPr lang="en-US" dirty="0"/>
                        <a:t>Name</a:t>
                      </a:r>
                    </a:p>
                  </a:txBody>
                  <a:tcPr/>
                </a:tc>
                <a:tc>
                  <a:txBody>
                    <a:bodyPr/>
                    <a:lstStyle/>
                    <a:p>
                      <a:pPr algn="ctr"/>
                      <a:r>
                        <a:rPr lang="en-US" dirty="0"/>
                        <a:t>Filtering Settings</a:t>
                      </a:r>
                    </a:p>
                  </a:txBody>
                  <a:tcPr/>
                </a:tc>
                <a:extLst>
                  <a:ext uri="{0D108BD9-81ED-4DB2-BD59-A6C34878D82A}">
                    <a16:rowId xmlns:a16="http://schemas.microsoft.com/office/drawing/2014/main" val="3857888848"/>
                  </a:ext>
                </a:extLst>
              </a:tr>
              <a:tr h="370840">
                <a:tc>
                  <a:txBody>
                    <a:bodyPr/>
                    <a:lstStyle/>
                    <a:p>
                      <a:pPr algn="l" fontAlgn="t"/>
                      <a:r>
                        <a:rPr lang="en-US" b="1">
                          <a:solidFill>
                            <a:srgbClr val="23282D"/>
                          </a:solidFill>
                          <a:effectLst/>
                          <a:latin typeface="Segoe UI Regular"/>
                        </a:rPr>
                        <a:t>Age Restricted Sales</a:t>
                      </a:r>
                      <a:br>
                        <a:rPr lang="en-US">
                          <a:solidFill>
                            <a:srgbClr val="23282D"/>
                          </a:solidFill>
                          <a:effectLst/>
                          <a:latin typeface="Segoe UI Regular"/>
                        </a:rPr>
                      </a:br>
                      <a:r>
                        <a:rPr lang="en-US">
                          <a:solidFill>
                            <a:srgbClr val="23282D"/>
                          </a:solidFill>
                          <a:effectLst/>
                          <a:latin typeface="Segoe UI Regular"/>
                        </a:rPr>
                        <a:t>(available only for Verifone CR)</a:t>
                      </a:r>
                    </a:p>
                  </a:txBody>
                  <a:tcPr marL="66675" marR="142875"/>
                </a:tc>
                <a:tc>
                  <a:txBody>
                    <a:bodyPr/>
                    <a:lstStyle/>
                    <a:p>
                      <a:pPr algn="l"/>
                      <a:r>
                        <a:rPr lang="en-US" b="1" dirty="0">
                          <a:solidFill>
                            <a:srgbClr val="23282D"/>
                          </a:solidFill>
                          <a:effectLst/>
                          <a:latin typeface="Segoe UI Regular"/>
                        </a:rPr>
                        <a:t>Alert</a:t>
                      </a:r>
                      <a:r>
                        <a:rPr lang="en-US" dirty="0">
                          <a:solidFill>
                            <a:srgbClr val="23282D"/>
                          </a:solidFill>
                          <a:effectLst/>
                          <a:latin typeface="Segoe UI Regular"/>
                        </a:rPr>
                        <a:t> - Age Verification:</a:t>
                      </a:r>
                      <a:br>
                        <a:rPr lang="en-US" dirty="0">
                          <a:solidFill>
                            <a:srgbClr val="23282D"/>
                          </a:solidFill>
                          <a:effectLst/>
                          <a:latin typeface="Segoe UI Regular"/>
                        </a:rPr>
                      </a:br>
                      <a:r>
                        <a:rPr lang="en-US" dirty="0">
                          <a:solidFill>
                            <a:srgbClr val="23282D"/>
                          </a:solidFill>
                          <a:effectLst/>
                          <a:latin typeface="Segoe UI Regular"/>
                        </a:rPr>
                        <a:t>- Manual</a:t>
                      </a:r>
                      <a:br>
                        <a:rPr lang="en-US" dirty="0">
                          <a:solidFill>
                            <a:srgbClr val="23282D"/>
                          </a:solidFill>
                          <a:effectLst/>
                          <a:latin typeface="Segoe UI Regular"/>
                        </a:rPr>
                      </a:br>
                      <a:r>
                        <a:rPr lang="en-US" dirty="0">
                          <a:solidFill>
                            <a:srgbClr val="23282D"/>
                          </a:solidFill>
                          <a:effectLst/>
                          <a:latin typeface="Segoe UI Regular"/>
                        </a:rPr>
                        <a:t>- Scanned</a:t>
                      </a:r>
                      <a:br>
                        <a:rPr lang="en-US" dirty="0">
                          <a:solidFill>
                            <a:srgbClr val="23282D"/>
                          </a:solidFill>
                          <a:effectLst/>
                          <a:latin typeface="Segoe UI Regular"/>
                        </a:rPr>
                      </a:br>
                      <a:r>
                        <a:rPr lang="en-US" dirty="0">
                          <a:solidFill>
                            <a:srgbClr val="23282D"/>
                          </a:solidFill>
                          <a:effectLst/>
                          <a:latin typeface="Segoe UI Regular"/>
                        </a:rPr>
                        <a:t>- Skipped</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b="1">
                          <a:solidFill>
                            <a:srgbClr val="23282D"/>
                          </a:solidFill>
                          <a:effectLst/>
                          <a:latin typeface="Segoe UI Regular"/>
                        </a:rPr>
                        <a:t>Discounts</a:t>
                      </a:r>
                      <a:endParaRPr lang="en-US">
                        <a:solidFill>
                          <a:srgbClr val="23282D"/>
                        </a:solidFill>
                        <a:effectLst/>
                        <a:latin typeface="Segoe UI Regular"/>
                      </a:endParaRP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MOP</a:t>
                      </a:r>
                      <a:r>
                        <a:rPr lang="en-US" b="0" dirty="0">
                          <a:solidFill>
                            <a:srgbClr val="23282D"/>
                          </a:solidFill>
                          <a:effectLst/>
                          <a:latin typeface="Segoe UI Regular"/>
                        </a:rPr>
                        <a:t> - Cash</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Alert</a:t>
                      </a:r>
                      <a:r>
                        <a:rPr lang="en-US" b="0" dirty="0">
                          <a:solidFill>
                            <a:srgbClr val="23282D"/>
                          </a:solidFill>
                          <a:effectLst/>
                          <a:latin typeface="Segoe UI Regular"/>
                        </a:rPr>
                        <a:t> - Discount</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b="1">
                          <a:solidFill>
                            <a:srgbClr val="23282D"/>
                          </a:solidFill>
                          <a:effectLst/>
                          <a:latin typeface="Segoe UI Regular"/>
                        </a:rPr>
                        <a:t>Direct Department Sales</a:t>
                      </a:r>
                      <a:endParaRPr lang="en-US">
                        <a:solidFill>
                          <a:srgbClr val="23282D"/>
                        </a:solidFill>
                        <a:effectLst/>
                        <a:latin typeface="Segoe UI Regular"/>
                      </a:endParaRP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Sale / Alert</a:t>
                      </a:r>
                      <a:r>
                        <a:rPr lang="en-US" b="0" dirty="0">
                          <a:solidFill>
                            <a:srgbClr val="23282D"/>
                          </a:solidFill>
                          <a:effectLst/>
                          <a:latin typeface="Segoe UI Regular"/>
                        </a:rPr>
                        <a:t> - Direct Department Sales</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Inside / Outside</a:t>
                      </a:r>
                      <a:r>
                        <a:rPr lang="en-US" b="0" dirty="0">
                          <a:solidFill>
                            <a:srgbClr val="23282D"/>
                          </a:solidFill>
                          <a:effectLst/>
                          <a:latin typeface="Segoe UI Regular"/>
                        </a:rPr>
                        <a:t> - Inside Sales</a:t>
                      </a:r>
                    </a:p>
                  </a:txBody>
                  <a:tcPr marL="66675" marR="142875" anchor="ctr"/>
                </a:tc>
                <a:extLst>
                  <a:ext uri="{0D108BD9-81ED-4DB2-BD59-A6C34878D82A}">
                    <a16:rowId xmlns:a16="http://schemas.microsoft.com/office/drawing/2014/main" val="249168580"/>
                  </a:ext>
                </a:extLst>
              </a:tr>
              <a:tr h="370840">
                <a:tc>
                  <a:txBody>
                    <a:bodyPr/>
                    <a:lstStyle/>
                    <a:p>
                      <a:pPr algn="l" fontAlgn="ctr"/>
                      <a:r>
                        <a:rPr lang="en-US" b="1">
                          <a:solidFill>
                            <a:srgbClr val="23282D"/>
                          </a:solidFill>
                          <a:effectLst/>
                          <a:latin typeface="Segoe UI Regular"/>
                        </a:rPr>
                        <a:t>No-Sale</a:t>
                      </a:r>
                      <a:endParaRPr lang="en-US">
                        <a:solidFill>
                          <a:srgbClr val="23282D"/>
                        </a:solidFill>
                        <a:effectLst/>
                        <a:latin typeface="Segoe UI Regular"/>
                      </a:endParaRPr>
                    </a:p>
                  </a:txBody>
                  <a:tcPr marL="66675" marR="142875" anchor="ctr"/>
                </a:tc>
                <a:tc>
                  <a:txBody>
                    <a:bodyPr/>
                    <a:lstStyle/>
                    <a:p>
                      <a:pPr fontAlgn="ctr"/>
                      <a:r>
                        <a:rPr lang="en-US" b="1" dirty="0">
                          <a:solidFill>
                            <a:srgbClr val="23282D"/>
                          </a:solidFill>
                          <a:effectLst/>
                          <a:latin typeface="Segoe UI Regular"/>
                        </a:rPr>
                        <a:t>Other</a:t>
                      </a:r>
                      <a:r>
                        <a:rPr lang="en-US" b="0" dirty="0">
                          <a:solidFill>
                            <a:srgbClr val="23282D"/>
                          </a:solidFill>
                          <a:effectLst/>
                          <a:latin typeface="Segoe UI Regular"/>
                        </a:rPr>
                        <a:t> - No-Sale</a:t>
                      </a:r>
                    </a:p>
                  </a:txBody>
                  <a:tcPr marL="66675" marR="142875" anchor="ctr"/>
                </a:tc>
                <a:extLst>
                  <a:ext uri="{0D108BD9-81ED-4DB2-BD59-A6C34878D82A}">
                    <a16:rowId xmlns:a16="http://schemas.microsoft.com/office/drawing/2014/main" val="4092661836"/>
                  </a:ext>
                </a:extLst>
              </a:tr>
            </a:tbl>
          </a:graphicData>
        </a:graphic>
      </p:graphicFrame>
    </p:spTree>
    <p:extLst>
      <p:ext uri="{BB962C8B-B14F-4D97-AF65-F5344CB8AC3E}">
        <p14:creationId xmlns:p14="http://schemas.microsoft.com/office/powerpoint/2010/main" val="2477867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Chronicles</a:t>
            </a:r>
            <a:endParaRPr lang="en-US" b="1" dirty="0"/>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1930365179"/>
              </p:ext>
            </p:extLst>
          </p:nvPr>
        </p:nvGraphicFramePr>
        <p:xfrm>
          <a:off x="152399" y="1186152"/>
          <a:ext cx="11887202" cy="3937000"/>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Name</a:t>
                      </a:r>
                    </a:p>
                  </a:txBody>
                  <a:tcPr/>
                </a:tc>
                <a:tc>
                  <a:txBody>
                    <a:bodyPr/>
                    <a:lstStyle/>
                    <a:p>
                      <a:pPr algn="ctr"/>
                      <a:r>
                        <a:rPr lang="en-US" dirty="0"/>
                        <a:t>Filtering Settings</a:t>
                      </a:r>
                    </a:p>
                  </a:txBody>
                  <a:tcPr/>
                </a:tc>
                <a:extLst>
                  <a:ext uri="{0D108BD9-81ED-4DB2-BD59-A6C34878D82A}">
                    <a16:rowId xmlns:a16="http://schemas.microsoft.com/office/drawing/2014/main" val="3857888848"/>
                  </a:ext>
                </a:extLst>
              </a:tr>
              <a:tr h="370840">
                <a:tc>
                  <a:txBody>
                    <a:bodyPr/>
                    <a:lstStyle/>
                    <a:p>
                      <a:pPr algn="l" fontAlgn="ctr"/>
                      <a:r>
                        <a:rPr lang="en-US" b="1" dirty="0">
                          <a:solidFill>
                            <a:srgbClr val="23282D"/>
                          </a:solidFill>
                          <a:effectLst/>
                          <a:latin typeface="Segoe UI Regular"/>
                        </a:rPr>
                        <a:t>Cash Control</a:t>
                      </a:r>
                      <a:endParaRPr lang="en-US" dirty="0">
                        <a:solidFill>
                          <a:srgbClr val="23282D"/>
                        </a:solidFill>
                        <a:effectLst/>
                        <a:latin typeface="Segoe UI Regular"/>
                      </a:endParaRP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Financial</a:t>
                      </a:r>
                      <a:r>
                        <a:rPr lang="en-US" b="0" dirty="0">
                          <a:solidFill>
                            <a:srgbClr val="23282D"/>
                          </a:solidFill>
                          <a:effectLst/>
                          <a:latin typeface="Segoe UI Regular"/>
                        </a:rPr>
                        <a:t> - Safe Drop</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Financial</a:t>
                      </a:r>
                      <a:r>
                        <a:rPr lang="en-US" b="0" dirty="0">
                          <a:solidFill>
                            <a:srgbClr val="23282D"/>
                          </a:solidFill>
                          <a:effectLst/>
                          <a:latin typeface="Segoe UI Regular"/>
                        </a:rPr>
                        <a:t> - Pay Out</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MOP</a:t>
                      </a:r>
                      <a:r>
                        <a:rPr lang="en-US" b="0" dirty="0">
                          <a:solidFill>
                            <a:srgbClr val="23282D"/>
                          </a:solidFill>
                          <a:effectLst/>
                          <a:latin typeface="Segoe UI Regular"/>
                        </a:rPr>
                        <a:t> - Cash</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Sum</a:t>
                      </a:r>
                      <a:r>
                        <a:rPr lang="en-US" b="0" dirty="0">
                          <a:solidFill>
                            <a:srgbClr val="23282D"/>
                          </a:solidFill>
                          <a:effectLst/>
                          <a:latin typeface="Segoe UI Regular"/>
                        </a:rPr>
                        <a:t> &gt; $100</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Inside / Outside</a:t>
                      </a:r>
                      <a:r>
                        <a:rPr lang="en-US" b="0" dirty="0">
                          <a:solidFill>
                            <a:srgbClr val="23282D"/>
                          </a:solidFill>
                          <a:effectLst/>
                          <a:latin typeface="Segoe UI Regular"/>
                        </a:rPr>
                        <a:t> - Inside</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Sales Fuel / Merch Sales</a:t>
                      </a:r>
                      <a:r>
                        <a:rPr lang="en-US" b="0" dirty="0">
                          <a:solidFill>
                            <a:srgbClr val="23282D"/>
                          </a:solidFill>
                          <a:effectLst/>
                          <a:latin typeface="Segoe UI Regular"/>
                        </a:rPr>
                        <a:t> - Merchandise</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b="1">
                          <a:solidFill>
                            <a:srgbClr val="23282D"/>
                          </a:solidFill>
                          <a:effectLst/>
                          <a:latin typeface="Segoe UI Regular"/>
                        </a:rPr>
                        <a:t>FDA Compliance</a:t>
                      </a: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MOP</a:t>
                      </a:r>
                      <a:r>
                        <a:rPr lang="en-US" b="0" dirty="0">
                          <a:solidFill>
                            <a:srgbClr val="23282D"/>
                          </a:solidFill>
                          <a:effectLst/>
                          <a:latin typeface="Segoe UI Regular"/>
                        </a:rPr>
                        <a:t> - Food Stamps</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Inside / Outside</a:t>
                      </a:r>
                      <a:r>
                        <a:rPr lang="en-US" b="0" dirty="0">
                          <a:solidFill>
                            <a:srgbClr val="23282D"/>
                          </a:solidFill>
                          <a:effectLst/>
                          <a:latin typeface="Segoe UI Regular"/>
                        </a:rPr>
                        <a:t> - Inside</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Sales Fuel / Merch Sales</a:t>
                      </a:r>
                      <a:r>
                        <a:rPr lang="en-US" b="0" dirty="0">
                          <a:solidFill>
                            <a:srgbClr val="23282D"/>
                          </a:solidFill>
                          <a:effectLst/>
                          <a:latin typeface="Segoe UI Regular"/>
                        </a:rPr>
                        <a:t> - Merchandise</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b="1">
                          <a:solidFill>
                            <a:srgbClr val="23282D"/>
                          </a:solidFill>
                          <a:effectLst/>
                          <a:latin typeface="Segoe UI Regular"/>
                        </a:rPr>
                        <a:t>Refunds</a:t>
                      </a: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MOP</a:t>
                      </a:r>
                      <a:r>
                        <a:rPr lang="en-US" b="0" dirty="0">
                          <a:solidFill>
                            <a:srgbClr val="23282D"/>
                          </a:solidFill>
                          <a:effectLst/>
                          <a:latin typeface="Segoe UI Regular"/>
                        </a:rPr>
                        <a:t> - Cash</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Refunds</a:t>
                      </a:r>
                      <a:r>
                        <a:rPr lang="en-US" b="0" dirty="0">
                          <a:solidFill>
                            <a:srgbClr val="23282D"/>
                          </a:solidFill>
                          <a:effectLst/>
                          <a:latin typeface="Segoe UI Regular"/>
                        </a:rPr>
                        <a:t> - Itemized Refunds (item refunds)</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Refunds</a:t>
                      </a:r>
                      <a:r>
                        <a:rPr lang="en-US" b="0" dirty="0">
                          <a:solidFill>
                            <a:srgbClr val="23282D"/>
                          </a:solidFill>
                          <a:effectLst/>
                          <a:latin typeface="Segoe UI Regular"/>
                        </a:rPr>
                        <a:t> - Non-itemized Refunds (department refunds)</a:t>
                      </a:r>
                    </a:p>
                  </a:txBody>
                  <a:tcPr marL="66675" marR="142875" anchor="ctr"/>
                </a:tc>
                <a:extLst>
                  <a:ext uri="{0D108BD9-81ED-4DB2-BD59-A6C34878D82A}">
                    <a16:rowId xmlns:a16="http://schemas.microsoft.com/office/drawing/2014/main" val="249168580"/>
                  </a:ext>
                </a:extLst>
              </a:tr>
            </a:tbl>
          </a:graphicData>
        </a:graphic>
      </p:graphicFrame>
    </p:spTree>
    <p:extLst>
      <p:ext uri="{BB962C8B-B14F-4D97-AF65-F5344CB8AC3E}">
        <p14:creationId xmlns:p14="http://schemas.microsoft.com/office/powerpoint/2010/main" val="393168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Chronicles</a:t>
            </a:r>
            <a:endParaRPr lang="en-US" b="1" dirty="0"/>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482034982"/>
              </p:ext>
            </p:extLst>
          </p:nvPr>
        </p:nvGraphicFramePr>
        <p:xfrm>
          <a:off x="152399" y="1186152"/>
          <a:ext cx="11887202" cy="2844800"/>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Name</a:t>
                      </a:r>
                    </a:p>
                  </a:txBody>
                  <a:tcPr/>
                </a:tc>
                <a:tc>
                  <a:txBody>
                    <a:bodyPr/>
                    <a:lstStyle/>
                    <a:p>
                      <a:pPr algn="ctr"/>
                      <a:r>
                        <a:rPr lang="en-US" dirty="0"/>
                        <a:t>Filtering Settings</a:t>
                      </a:r>
                    </a:p>
                  </a:txBody>
                  <a:tcPr/>
                </a:tc>
                <a:extLst>
                  <a:ext uri="{0D108BD9-81ED-4DB2-BD59-A6C34878D82A}">
                    <a16:rowId xmlns:a16="http://schemas.microsoft.com/office/drawing/2014/main" val="3857888848"/>
                  </a:ext>
                </a:extLst>
              </a:tr>
              <a:tr h="370840">
                <a:tc>
                  <a:txBody>
                    <a:bodyPr/>
                    <a:lstStyle/>
                    <a:p>
                      <a:pPr algn="l" fontAlgn="ctr"/>
                      <a:r>
                        <a:rPr lang="en-US" b="1" dirty="0">
                          <a:solidFill>
                            <a:srgbClr val="23282D"/>
                          </a:solidFill>
                          <a:effectLst/>
                          <a:latin typeface="Segoe UI Regular"/>
                        </a:rPr>
                        <a:t>Payments Control</a:t>
                      </a:r>
                      <a:endParaRPr lang="en-US" dirty="0">
                        <a:solidFill>
                          <a:srgbClr val="23282D"/>
                        </a:solidFill>
                        <a:effectLst/>
                        <a:latin typeface="Segoe UI Regular"/>
                      </a:endParaRP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Sale / Sum</a:t>
                      </a:r>
                      <a:r>
                        <a:rPr lang="en-US" b="0" dirty="0">
                          <a:solidFill>
                            <a:srgbClr val="23282D"/>
                          </a:solidFill>
                          <a:effectLst/>
                          <a:latin typeface="Segoe UI Regular"/>
                        </a:rPr>
                        <a:t> &gt; $50</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MOP</a:t>
                      </a:r>
                      <a:r>
                        <a:rPr lang="en-US" b="0" dirty="0">
                          <a:solidFill>
                            <a:srgbClr val="23282D"/>
                          </a:solidFill>
                          <a:effectLst/>
                          <a:latin typeface="Segoe UI Regular"/>
                        </a:rPr>
                        <a:t> - Credits</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Inside / Outside</a:t>
                      </a:r>
                      <a:r>
                        <a:rPr lang="en-US" b="0" dirty="0">
                          <a:solidFill>
                            <a:srgbClr val="23282D"/>
                          </a:solidFill>
                          <a:effectLst/>
                          <a:latin typeface="Segoe UI Regular"/>
                        </a:rPr>
                        <a:t> - Inside Sales</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Fuel / Merch Sales</a:t>
                      </a:r>
                      <a:r>
                        <a:rPr lang="en-US" b="0" dirty="0">
                          <a:solidFill>
                            <a:srgbClr val="23282D"/>
                          </a:solidFill>
                          <a:effectLst/>
                          <a:latin typeface="Segoe UI Regular"/>
                        </a:rPr>
                        <a:t> - Merchandise</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b="1">
                          <a:solidFill>
                            <a:srgbClr val="23282D"/>
                          </a:solidFill>
                          <a:effectLst/>
                          <a:latin typeface="Segoe UI Regular"/>
                        </a:rPr>
                        <a:t>Voids &amp; Cancels</a:t>
                      </a:r>
                    </a:p>
                  </a:txBody>
                  <a:tcPr marL="66675" marR="142875" anchor="ctr"/>
                </a:tc>
                <a:tc>
                  <a:txBody>
                    <a:bodyPr/>
                    <a:lstStyle/>
                    <a:p>
                      <a:pPr fontAlgn="ctr"/>
                      <a:r>
                        <a:rPr lang="en-US" b="0" dirty="0">
                          <a:solidFill>
                            <a:srgbClr val="23282D"/>
                          </a:solidFill>
                          <a:effectLst/>
                          <a:latin typeface="Segoe UI Regular"/>
                        </a:rPr>
                        <a:t>- </a:t>
                      </a:r>
                      <a:r>
                        <a:rPr lang="en-US" b="1" dirty="0">
                          <a:solidFill>
                            <a:srgbClr val="23282D"/>
                          </a:solidFill>
                          <a:effectLst/>
                          <a:latin typeface="Segoe UI Regular"/>
                        </a:rPr>
                        <a:t>MOP</a:t>
                      </a:r>
                      <a:r>
                        <a:rPr lang="en-US" b="0" dirty="0">
                          <a:solidFill>
                            <a:srgbClr val="23282D"/>
                          </a:solidFill>
                          <a:effectLst/>
                          <a:latin typeface="Segoe UI Regular"/>
                        </a:rPr>
                        <a:t> - Cash</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Alert</a:t>
                      </a:r>
                      <a:r>
                        <a:rPr lang="en-US" b="0" dirty="0">
                          <a:solidFill>
                            <a:srgbClr val="23282D"/>
                          </a:solidFill>
                          <a:effectLst/>
                          <a:latin typeface="Segoe UI Regular"/>
                        </a:rPr>
                        <a:t> - Void in Sale</a:t>
                      </a:r>
                      <a:br>
                        <a:rPr lang="en-US" b="0" dirty="0">
                          <a:solidFill>
                            <a:srgbClr val="23282D"/>
                          </a:solidFill>
                          <a:effectLst/>
                          <a:latin typeface="Segoe UI Regular"/>
                        </a:rPr>
                      </a:br>
                      <a:r>
                        <a:rPr lang="en-US" b="0" dirty="0">
                          <a:solidFill>
                            <a:srgbClr val="23282D"/>
                          </a:solidFill>
                          <a:effectLst/>
                          <a:latin typeface="Segoe UI Regular"/>
                        </a:rPr>
                        <a:t>- </a:t>
                      </a:r>
                      <a:r>
                        <a:rPr lang="en-US" b="1" dirty="0">
                          <a:solidFill>
                            <a:srgbClr val="23282D"/>
                          </a:solidFill>
                          <a:effectLst/>
                          <a:latin typeface="Segoe UI Regular"/>
                        </a:rPr>
                        <a:t>Sale / Alert</a:t>
                      </a:r>
                      <a:r>
                        <a:rPr lang="en-US" b="0" dirty="0">
                          <a:solidFill>
                            <a:srgbClr val="23282D"/>
                          </a:solidFill>
                          <a:effectLst/>
                          <a:latin typeface="Segoe UI Regular"/>
                        </a:rPr>
                        <a:t> - Void all Sale</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b="1">
                          <a:solidFill>
                            <a:srgbClr val="23282D"/>
                          </a:solidFill>
                          <a:effectLst/>
                          <a:latin typeface="Segoe UI Regular"/>
                        </a:rPr>
                        <a:t>No Event</a:t>
                      </a:r>
                    </a:p>
                  </a:txBody>
                  <a:tcPr marL="66675" marR="142875" anchor="ctr"/>
                </a:tc>
                <a:tc>
                  <a:txBody>
                    <a:bodyPr/>
                    <a:lstStyle/>
                    <a:p>
                      <a:pPr fontAlgn="ctr"/>
                      <a:r>
                        <a:rPr lang="en-US" b="1" dirty="0">
                          <a:solidFill>
                            <a:srgbClr val="23282D"/>
                          </a:solidFill>
                          <a:effectLst/>
                          <a:latin typeface="Segoe UI Regular"/>
                        </a:rPr>
                        <a:t>No Event</a:t>
                      </a:r>
                      <a:r>
                        <a:rPr lang="en-US" b="0" dirty="0">
                          <a:solidFill>
                            <a:srgbClr val="23282D"/>
                          </a:solidFill>
                          <a:effectLst/>
                          <a:latin typeface="Segoe UI Regular"/>
                        </a:rPr>
                        <a:t> - enabled</a:t>
                      </a:r>
                    </a:p>
                  </a:txBody>
                  <a:tcPr marL="66675" marR="142875" anchor="ctr"/>
                </a:tc>
                <a:extLst>
                  <a:ext uri="{0D108BD9-81ED-4DB2-BD59-A6C34878D82A}">
                    <a16:rowId xmlns:a16="http://schemas.microsoft.com/office/drawing/2014/main" val="249168580"/>
                  </a:ext>
                </a:extLst>
              </a:tr>
            </a:tbl>
          </a:graphicData>
        </a:graphic>
      </p:graphicFrame>
      <p:pic>
        <p:nvPicPr>
          <p:cNvPr id="4" name="Picture 3">
            <a:extLst>
              <a:ext uri="{FF2B5EF4-FFF2-40B4-BE49-F238E27FC236}">
                <a16:creationId xmlns:a16="http://schemas.microsoft.com/office/drawing/2014/main" id="{A17F03CB-3F23-D243-355D-64436AE0698A}"/>
              </a:ext>
            </a:extLst>
          </p:cNvPr>
          <p:cNvPicPr>
            <a:picLocks noChangeAspect="1"/>
          </p:cNvPicPr>
          <p:nvPr/>
        </p:nvPicPr>
        <p:blipFill>
          <a:blip r:embed="rId2"/>
          <a:stretch>
            <a:fillRect/>
          </a:stretch>
        </p:blipFill>
        <p:spPr>
          <a:xfrm>
            <a:off x="2090178" y="4364657"/>
            <a:ext cx="8011643" cy="695422"/>
          </a:xfrm>
          <a:prstGeom prst="rect">
            <a:avLst/>
          </a:prstGeom>
        </p:spPr>
      </p:pic>
    </p:spTree>
    <p:extLst>
      <p:ext uri="{BB962C8B-B14F-4D97-AF65-F5344CB8AC3E}">
        <p14:creationId xmlns:p14="http://schemas.microsoft.com/office/powerpoint/2010/main" val="172284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C5B0-D9DF-4C74-9A3C-CFEE63F2ACA3}"/>
              </a:ext>
            </a:extLst>
          </p:cNvPr>
          <p:cNvSpPr>
            <a:spLocks noGrp="1"/>
          </p:cNvSpPr>
          <p:nvPr>
            <p:ph type="title"/>
          </p:nvPr>
        </p:nvSpPr>
        <p:spPr>
          <a:xfrm>
            <a:off x="0" y="546100"/>
            <a:ext cx="11353800" cy="520700"/>
          </a:xfrm>
        </p:spPr>
        <p:txBody>
          <a:bodyPr>
            <a:normAutofit/>
          </a:bodyPr>
          <a:lstStyle/>
          <a:p>
            <a:r>
              <a:rPr lang="en-US" sz="3000" b="1" dirty="0"/>
              <a:t>Agenda</a:t>
            </a:r>
          </a:p>
        </p:txBody>
      </p:sp>
      <p:graphicFrame>
        <p:nvGraphicFramePr>
          <p:cNvPr id="5" name="Content Placeholder 2">
            <a:extLst>
              <a:ext uri="{FF2B5EF4-FFF2-40B4-BE49-F238E27FC236}">
                <a16:creationId xmlns:a16="http://schemas.microsoft.com/office/drawing/2014/main" id="{680E8E09-AFB3-4FAA-AD17-C5308EABEC41}"/>
              </a:ext>
            </a:extLst>
          </p:cNvPr>
          <p:cNvGraphicFramePr>
            <a:graphicFrameLocks noGrp="1"/>
          </p:cNvGraphicFramePr>
          <p:nvPr>
            <p:ph idx="1"/>
            <p:extLst>
              <p:ext uri="{D42A27DB-BD31-4B8C-83A1-F6EECF244321}">
                <p14:modId xmlns:p14="http://schemas.microsoft.com/office/powerpoint/2010/main" val="1819561614"/>
              </p:ext>
            </p:extLst>
          </p:nvPr>
        </p:nvGraphicFramePr>
        <p:xfrm>
          <a:off x="838200" y="118644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91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Risk Event Rating Report</a:t>
            </a:r>
          </a:p>
        </p:txBody>
      </p:sp>
      <p:sp>
        <p:nvSpPr>
          <p:cNvPr id="6" name="TextBox 5">
            <a:extLst>
              <a:ext uri="{FF2B5EF4-FFF2-40B4-BE49-F238E27FC236}">
                <a16:creationId xmlns:a16="http://schemas.microsoft.com/office/drawing/2014/main" id="{FB3B7B22-B0B3-C298-9816-CD56CEFC2887}"/>
              </a:ext>
            </a:extLst>
          </p:cNvPr>
          <p:cNvSpPr txBox="1"/>
          <p:nvPr/>
        </p:nvSpPr>
        <p:spPr>
          <a:xfrm>
            <a:off x="0" y="1211179"/>
            <a:ext cx="7571874" cy="4093428"/>
          </a:xfrm>
          <a:prstGeom prst="rect">
            <a:avLst/>
          </a:prstGeom>
          <a:noFill/>
        </p:spPr>
        <p:txBody>
          <a:bodyPr wrap="square">
            <a:spAutoFit/>
          </a:bodyPr>
          <a:lstStyle/>
          <a:p>
            <a:r>
              <a:rPr lang="en-US" sz="2000" b="1" i="0" dirty="0">
                <a:effectLst/>
              </a:rPr>
              <a:t>The Risk Event Reports</a:t>
            </a:r>
          </a:p>
          <a:p>
            <a:r>
              <a:rPr lang="en-US" sz="2000" b="0" i="0" dirty="0">
                <a:effectLst/>
              </a:rPr>
              <a:t>This group of reports is based on risk events — voids, cancels, refunds, no sales, direct department sales and their rating among the whole selection results. </a:t>
            </a:r>
          </a:p>
          <a:p>
            <a:endParaRPr lang="en-US" sz="2000" dirty="0"/>
          </a:p>
          <a:p>
            <a:r>
              <a:rPr lang="en-US" sz="2000" b="0" i="0" dirty="0">
                <a:effectLst/>
              </a:rPr>
              <a:t>With these reports, you can view the risk events grouped by different criteria: </a:t>
            </a:r>
            <a:r>
              <a:rPr lang="en-US" sz="2000" b="0" i="1" dirty="0">
                <a:effectLst/>
              </a:rPr>
              <a:t>employees, locations and shifts</a:t>
            </a:r>
            <a:r>
              <a:rPr lang="en-US" sz="2000" b="0" i="0" dirty="0">
                <a:effectLst/>
              </a:rPr>
              <a:t>.</a:t>
            </a:r>
          </a:p>
          <a:p>
            <a:endParaRPr lang="en-US" sz="2000" dirty="0"/>
          </a:p>
          <a:p>
            <a:r>
              <a:rPr lang="en-US" sz="2000" b="0" i="0" dirty="0">
                <a:effectLst/>
              </a:rPr>
              <a:t>With the Risk Events Rating report, you can gather sales data for the events that are considered high risk in the industry. The data is collected for the period of 24 hours for selected location or all available locations. You can view sales data grouped by locations, cash register departments and employees.</a:t>
            </a:r>
            <a:endParaRPr lang="en-US" sz="2000" dirty="0"/>
          </a:p>
        </p:txBody>
      </p:sp>
      <p:pic>
        <p:nvPicPr>
          <p:cNvPr id="7" name="Picture 6">
            <a:extLst>
              <a:ext uri="{FF2B5EF4-FFF2-40B4-BE49-F238E27FC236}">
                <a16:creationId xmlns:a16="http://schemas.microsoft.com/office/drawing/2014/main" id="{36BBCCBF-DB24-EA03-5535-B86137F28B28}"/>
              </a:ext>
            </a:extLst>
          </p:cNvPr>
          <p:cNvPicPr>
            <a:picLocks noChangeAspect="1"/>
          </p:cNvPicPr>
          <p:nvPr/>
        </p:nvPicPr>
        <p:blipFill rotWithShape="1">
          <a:blip r:embed="rId2"/>
          <a:srcRect r="49343"/>
          <a:stretch/>
        </p:blipFill>
        <p:spPr>
          <a:xfrm>
            <a:off x="7571875" y="1553393"/>
            <a:ext cx="4620126" cy="3255724"/>
          </a:xfrm>
          <a:prstGeom prst="rect">
            <a:avLst/>
          </a:prstGeom>
        </p:spPr>
      </p:pic>
      <p:sp>
        <p:nvSpPr>
          <p:cNvPr id="8" name="Rectangle 7">
            <a:extLst>
              <a:ext uri="{FF2B5EF4-FFF2-40B4-BE49-F238E27FC236}">
                <a16:creationId xmlns:a16="http://schemas.microsoft.com/office/drawing/2014/main" id="{44CD8567-ECFB-A4C6-5BBB-85D71593B6F9}"/>
              </a:ext>
            </a:extLst>
          </p:cNvPr>
          <p:cNvSpPr/>
          <p:nvPr/>
        </p:nvSpPr>
        <p:spPr>
          <a:xfrm>
            <a:off x="7564695" y="2686157"/>
            <a:ext cx="1815152" cy="11684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742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5" name="Rectangle 4">
            <a:extLst>
              <a:ext uri="{FF2B5EF4-FFF2-40B4-BE49-F238E27FC236}">
                <a16:creationId xmlns:a16="http://schemas.microsoft.com/office/drawing/2014/main" id="{265A719F-5787-4355-9906-107DBA25EACD}"/>
              </a:ext>
            </a:extLst>
          </p:cNvPr>
          <p:cNvSpPr/>
          <p:nvPr/>
        </p:nvSpPr>
        <p:spPr>
          <a:xfrm>
            <a:off x="4767943" y="1884784"/>
            <a:ext cx="1328057" cy="30044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7182826-00C8-C635-F6DE-775A71A90687}"/>
              </a:ext>
            </a:extLst>
          </p:cNvPr>
          <p:cNvSpPr txBox="1"/>
          <p:nvPr/>
        </p:nvSpPr>
        <p:spPr>
          <a:xfrm>
            <a:off x="0" y="1303849"/>
            <a:ext cx="4767943" cy="1323439"/>
          </a:xfrm>
          <a:prstGeom prst="rect">
            <a:avLst/>
          </a:prstGeom>
          <a:noFill/>
        </p:spPr>
        <p:txBody>
          <a:bodyPr wrap="square">
            <a:spAutoFit/>
          </a:bodyPr>
          <a:lstStyle/>
          <a:p>
            <a:r>
              <a:rPr lang="en-US" sz="2000" b="0" i="0" dirty="0">
                <a:solidFill>
                  <a:srgbClr val="23282D"/>
                </a:solidFill>
                <a:effectLst/>
              </a:rPr>
              <a:t>With the </a:t>
            </a:r>
            <a:r>
              <a:rPr lang="en-US" sz="2000" b="1" i="0" dirty="0">
                <a:solidFill>
                  <a:srgbClr val="23282D"/>
                </a:solidFill>
                <a:effectLst/>
              </a:rPr>
              <a:t>Video Journal</a:t>
            </a:r>
            <a:r>
              <a:rPr lang="en-US" sz="2000" b="0" i="0" dirty="0">
                <a:solidFill>
                  <a:srgbClr val="23282D"/>
                </a:solidFill>
                <a:effectLst/>
              </a:rPr>
              <a:t>, you can view all cash register transaction data and store cameras video records for the selected periods and locations.</a:t>
            </a:r>
            <a:endParaRPr lang="en-US" sz="2000" dirty="0"/>
          </a:p>
        </p:txBody>
      </p:sp>
      <p:sp>
        <p:nvSpPr>
          <p:cNvPr id="7" name="TextBox 6">
            <a:extLst>
              <a:ext uri="{FF2B5EF4-FFF2-40B4-BE49-F238E27FC236}">
                <a16:creationId xmlns:a16="http://schemas.microsoft.com/office/drawing/2014/main" id="{53E015B9-22C9-159C-5BB6-A95656F3C7D8}"/>
              </a:ext>
            </a:extLst>
          </p:cNvPr>
          <p:cNvSpPr txBox="1"/>
          <p:nvPr/>
        </p:nvSpPr>
        <p:spPr>
          <a:xfrm>
            <a:off x="269421" y="2663811"/>
            <a:ext cx="4229100" cy="2523768"/>
          </a:xfrm>
          <a:prstGeom prst="rect">
            <a:avLst/>
          </a:prstGeom>
          <a:noFill/>
        </p:spPr>
        <p:txBody>
          <a:bodyPr wrap="square" rtlCol="0">
            <a:spAutoFit/>
          </a:bodyPr>
          <a:lstStyle/>
          <a:p>
            <a:pPr marL="285750" indent="-285750">
              <a:buFont typeface="Arial" panose="020B0604020202020204" pitchFamily="34" charset="0"/>
              <a:buChar char="•"/>
            </a:pPr>
            <a:r>
              <a:rPr lang="en-US" sz="2000" dirty="0"/>
              <a:t>A powerful tool for viewing the cash register events matched with the video recording which can be filtered based on various criteria</a:t>
            </a:r>
          </a:p>
          <a:p>
            <a:endParaRPr lang="en-US" sz="2000" dirty="0"/>
          </a:p>
          <a:p>
            <a:pPr marL="285750" indent="-285750">
              <a:buFont typeface="Arial" panose="020B0604020202020204" pitchFamily="34" charset="0"/>
              <a:buChar char="•"/>
            </a:pPr>
            <a:r>
              <a:rPr lang="en-US" sz="2000" dirty="0"/>
              <a:t>Can specify which risk events to view or view all register events</a:t>
            </a:r>
          </a:p>
          <a:p>
            <a:endParaRPr lang="en-US" dirty="0"/>
          </a:p>
        </p:txBody>
      </p:sp>
    </p:spTree>
    <p:extLst>
      <p:ext uri="{BB962C8B-B14F-4D97-AF65-F5344CB8AC3E}">
        <p14:creationId xmlns:p14="http://schemas.microsoft.com/office/powerpoint/2010/main" val="104176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1FE0-E677-0064-E3EB-8DB072E0A536}"/>
              </a:ext>
            </a:extLst>
          </p:cNvPr>
          <p:cNvSpPr>
            <a:spLocks noGrp="1"/>
          </p:cNvSpPr>
          <p:nvPr>
            <p:ph type="title"/>
          </p:nvPr>
        </p:nvSpPr>
        <p:spPr/>
        <p:txBody>
          <a:bodyPr/>
          <a:lstStyle/>
          <a:p>
            <a:r>
              <a:rPr lang="en-US" b="1" dirty="0"/>
              <a:t>LPA Reports -</a:t>
            </a:r>
            <a:r>
              <a:rPr lang="en-US" dirty="0"/>
              <a:t> Video Journal</a:t>
            </a:r>
          </a:p>
        </p:txBody>
      </p:sp>
      <p:sp>
        <p:nvSpPr>
          <p:cNvPr id="5" name="TextBox 4">
            <a:extLst>
              <a:ext uri="{FF2B5EF4-FFF2-40B4-BE49-F238E27FC236}">
                <a16:creationId xmlns:a16="http://schemas.microsoft.com/office/drawing/2014/main" id="{BAC496D2-A9AE-DEAF-DE64-A220EDA5A521}"/>
              </a:ext>
            </a:extLst>
          </p:cNvPr>
          <p:cNvSpPr txBox="1"/>
          <p:nvPr/>
        </p:nvSpPr>
        <p:spPr>
          <a:xfrm>
            <a:off x="184484" y="1296543"/>
            <a:ext cx="4435642" cy="3785652"/>
          </a:xfrm>
          <a:prstGeom prst="rect">
            <a:avLst/>
          </a:prstGeom>
          <a:noFill/>
        </p:spPr>
        <p:txBody>
          <a:bodyPr wrap="square">
            <a:spAutoFit/>
          </a:bodyPr>
          <a:lstStyle/>
          <a:p>
            <a:pPr algn="l"/>
            <a:r>
              <a:rPr lang="en-US" sz="2000" b="0" i="0" dirty="0">
                <a:effectLst/>
              </a:rPr>
              <a:t>Once a Risk Event is selected, you are presented a </a:t>
            </a:r>
            <a:r>
              <a:rPr lang="en-US" sz="2000" b="0" i="0" dirty="0">
                <a:solidFill>
                  <a:srgbClr val="FF0000"/>
                </a:solidFill>
                <a:effectLst/>
              </a:rPr>
              <a:t>list of the risk events </a:t>
            </a:r>
            <a:r>
              <a:rPr lang="en-US" sz="2000" b="0" i="0" dirty="0">
                <a:effectLst/>
              </a:rPr>
              <a:t>on the timeline at the bottom part of the Video Journal.</a:t>
            </a:r>
          </a:p>
          <a:p>
            <a:pPr algn="l"/>
            <a:endParaRPr lang="en-US" sz="2000" b="0" i="0" dirty="0">
              <a:effectLst/>
            </a:endParaRPr>
          </a:p>
          <a:p>
            <a:pPr algn="l">
              <a:buFont typeface="Arial" panose="020B0604020202020204" pitchFamily="34" charset="0"/>
              <a:buChar char="•"/>
            </a:pPr>
            <a:r>
              <a:rPr lang="en-US" sz="2000" b="0" i="0" dirty="0">
                <a:effectLst/>
              </a:rPr>
              <a:t>To navigate through the events, use the mouse wheel or click the right and left buttons at the rightmost and leftmost of the timeline.</a:t>
            </a:r>
          </a:p>
          <a:p>
            <a:pPr algn="l">
              <a:buFont typeface="Arial" panose="020B0604020202020204" pitchFamily="34" charset="0"/>
              <a:buChar char="•"/>
            </a:pPr>
            <a:endParaRPr lang="en-US" sz="2000" b="0" i="0" dirty="0">
              <a:effectLst/>
            </a:endParaRPr>
          </a:p>
          <a:p>
            <a:pPr algn="l">
              <a:buFont typeface="Arial" panose="020B0604020202020204" pitchFamily="34" charset="0"/>
              <a:buChar char="•"/>
            </a:pPr>
            <a:r>
              <a:rPr lang="en-US" sz="2000" b="0" i="0" dirty="0">
                <a:effectLst/>
              </a:rPr>
              <a:t>To view the transaction details, click it in the timeline.</a:t>
            </a:r>
          </a:p>
        </p:txBody>
      </p:sp>
      <p:pic>
        <p:nvPicPr>
          <p:cNvPr id="6" name="Picture 5">
            <a:extLst>
              <a:ext uri="{FF2B5EF4-FFF2-40B4-BE49-F238E27FC236}">
                <a16:creationId xmlns:a16="http://schemas.microsoft.com/office/drawing/2014/main" id="{4D1D1544-129B-F0D9-33F4-ACD8F471C659}"/>
              </a:ext>
            </a:extLst>
          </p:cNvPr>
          <p:cNvPicPr>
            <a:picLocks noChangeAspect="1"/>
          </p:cNvPicPr>
          <p:nvPr/>
        </p:nvPicPr>
        <p:blipFill>
          <a:blip r:embed="rId2"/>
          <a:stretch>
            <a:fillRect/>
          </a:stretch>
        </p:blipFill>
        <p:spPr>
          <a:xfrm>
            <a:off x="4620126" y="1305341"/>
            <a:ext cx="7437120" cy="3961245"/>
          </a:xfrm>
          <a:prstGeom prst="rect">
            <a:avLst/>
          </a:prstGeom>
        </p:spPr>
      </p:pic>
      <p:sp>
        <p:nvSpPr>
          <p:cNvPr id="7" name="Rectangle 6">
            <a:extLst>
              <a:ext uri="{FF2B5EF4-FFF2-40B4-BE49-F238E27FC236}">
                <a16:creationId xmlns:a16="http://schemas.microsoft.com/office/drawing/2014/main" id="{14C015C6-F8A2-EC3D-C326-F3DE78CD2D32}"/>
              </a:ext>
            </a:extLst>
          </p:cNvPr>
          <p:cNvSpPr/>
          <p:nvPr/>
        </p:nvSpPr>
        <p:spPr>
          <a:xfrm>
            <a:off x="6007768" y="4495088"/>
            <a:ext cx="6096000" cy="77149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255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50064" y="1716302"/>
            <a:ext cx="4229100" cy="3139321"/>
          </a:xfrm>
          <a:prstGeom prst="rect">
            <a:avLst/>
          </a:prstGeom>
          <a:noFill/>
        </p:spPr>
        <p:txBody>
          <a:bodyPr wrap="square" rtlCol="0">
            <a:spAutoFit/>
          </a:bodyPr>
          <a:lstStyle/>
          <a:p>
            <a:r>
              <a:rPr lang="en-US" sz="2400" dirty="0"/>
              <a:t>To switch between camera views:</a:t>
            </a:r>
          </a:p>
          <a:p>
            <a:endParaRPr lang="en-US" sz="2400" dirty="0"/>
          </a:p>
          <a:p>
            <a:pPr marL="742950" lvl="1" indent="-285750">
              <a:buFont typeface="Wingdings" panose="05000000000000000000" pitchFamily="2" charset="2"/>
              <a:buChar char="Ø"/>
            </a:pPr>
            <a:r>
              <a:rPr lang="en-US" dirty="0">
                <a:solidFill>
                  <a:srgbClr val="FF0000"/>
                </a:solidFill>
              </a:rPr>
              <a:t>Select the name of the camera </a:t>
            </a:r>
            <a:r>
              <a:rPr lang="en-US" dirty="0"/>
              <a:t>that you’d like to enlarge</a:t>
            </a:r>
          </a:p>
          <a:p>
            <a:pPr marL="742950" lvl="1" indent="-285750">
              <a:buFont typeface="Wingdings" panose="05000000000000000000" pitchFamily="2" charset="2"/>
              <a:buChar char="Ø"/>
            </a:pPr>
            <a:endParaRPr lang="en-US" dirty="0"/>
          </a:p>
          <a:p>
            <a:pPr marL="742950" lvl="1" indent="-285750">
              <a:buFont typeface="Wingdings" panose="05000000000000000000" pitchFamily="2" charset="2"/>
              <a:buChar char="Ø"/>
            </a:pPr>
            <a:r>
              <a:rPr lang="en-US" dirty="0"/>
              <a:t>You can choose the right most option to view all available cameras on one screen</a:t>
            </a:r>
          </a:p>
          <a:p>
            <a:endParaRPr lang="en-US" dirty="0"/>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5" name="Rectangle 4">
            <a:extLst>
              <a:ext uri="{FF2B5EF4-FFF2-40B4-BE49-F238E27FC236}">
                <a16:creationId xmlns:a16="http://schemas.microsoft.com/office/drawing/2014/main" id="{265A719F-5787-4355-9906-107DBA25EACD}"/>
              </a:ext>
            </a:extLst>
          </p:cNvPr>
          <p:cNvSpPr/>
          <p:nvPr/>
        </p:nvSpPr>
        <p:spPr>
          <a:xfrm>
            <a:off x="6096000" y="3429000"/>
            <a:ext cx="5620284" cy="1100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102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320842" y="2485744"/>
            <a:ext cx="4229100" cy="1600438"/>
          </a:xfrm>
          <a:prstGeom prst="rect">
            <a:avLst/>
          </a:prstGeom>
          <a:noFill/>
        </p:spPr>
        <p:txBody>
          <a:bodyPr wrap="square" rtlCol="0">
            <a:spAutoFit/>
          </a:bodyPr>
          <a:lstStyle/>
          <a:p>
            <a:r>
              <a:rPr lang="en-US" sz="2000" dirty="0"/>
              <a:t>You can view an additional minute before or after the event video clip by clicking the </a:t>
            </a:r>
            <a:r>
              <a:rPr lang="en-US" sz="2000" dirty="0">
                <a:solidFill>
                  <a:srgbClr val="FF0000"/>
                </a:solidFill>
              </a:rPr>
              <a:t>left</a:t>
            </a:r>
            <a:r>
              <a:rPr lang="en-US" sz="2000" dirty="0"/>
              <a:t> and </a:t>
            </a:r>
            <a:r>
              <a:rPr lang="en-US" sz="2000" dirty="0">
                <a:solidFill>
                  <a:srgbClr val="FF0000"/>
                </a:solidFill>
              </a:rPr>
              <a:t>right arrows </a:t>
            </a:r>
            <a:r>
              <a:rPr lang="en-US" sz="2000" dirty="0"/>
              <a:t>at the bottom of the video image</a:t>
            </a:r>
          </a:p>
          <a:p>
            <a:endParaRPr lang="en-US" dirty="0"/>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3" name="Rectangle 2">
            <a:extLst>
              <a:ext uri="{FF2B5EF4-FFF2-40B4-BE49-F238E27FC236}">
                <a16:creationId xmlns:a16="http://schemas.microsoft.com/office/drawing/2014/main" id="{1F14AF68-3FD0-4AD8-A2C7-6DA5563D3EFB}"/>
              </a:ext>
            </a:extLst>
          </p:cNvPr>
          <p:cNvSpPr/>
          <p:nvPr/>
        </p:nvSpPr>
        <p:spPr>
          <a:xfrm>
            <a:off x="6879364" y="4298535"/>
            <a:ext cx="196554" cy="179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8D6796D-9D04-4992-A28E-B65C636F33A9}"/>
              </a:ext>
            </a:extLst>
          </p:cNvPr>
          <p:cNvSpPr/>
          <p:nvPr/>
        </p:nvSpPr>
        <p:spPr>
          <a:xfrm>
            <a:off x="7255379" y="4298535"/>
            <a:ext cx="196554" cy="179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2478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525780" y="2793520"/>
            <a:ext cx="4229100" cy="984885"/>
          </a:xfrm>
          <a:prstGeom prst="rect">
            <a:avLst/>
          </a:prstGeom>
          <a:noFill/>
        </p:spPr>
        <p:txBody>
          <a:bodyPr wrap="square" rtlCol="0">
            <a:spAutoFit/>
          </a:bodyPr>
          <a:lstStyle/>
          <a:p>
            <a:r>
              <a:rPr lang="en-US" sz="2000" dirty="0"/>
              <a:t>You can download the video clip by clicking the </a:t>
            </a:r>
            <a:r>
              <a:rPr lang="en-US" sz="2000" dirty="0">
                <a:solidFill>
                  <a:srgbClr val="FF0000"/>
                </a:solidFill>
              </a:rPr>
              <a:t>download icon</a:t>
            </a:r>
          </a:p>
          <a:p>
            <a:endParaRPr lang="en-US" dirty="0"/>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6" name="Rectangle 5">
            <a:extLst>
              <a:ext uri="{FF2B5EF4-FFF2-40B4-BE49-F238E27FC236}">
                <a16:creationId xmlns:a16="http://schemas.microsoft.com/office/drawing/2014/main" id="{18D6796D-9D04-4992-A28E-B65C636F33A9}"/>
              </a:ext>
            </a:extLst>
          </p:cNvPr>
          <p:cNvSpPr/>
          <p:nvPr/>
        </p:nvSpPr>
        <p:spPr>
          <a:xfrm>
            <a:off x="11235854" y="4284888"/>
            <a:ext cx="235892" cy="2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6287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525780" y="2793520"/>
            <a:ext cx="4229100" cy="984885"/>
          </a:xfrm>
          <a:prstGeom prst="rect">
            <a:avLst/>
          </a:prstGeom>
          <a:noFill/>
        </p:spPr>
        <p:txBody>
          <a:bodyPr wrap="square" rtlCol="0">
            <a:spAutoFit/>
          </a:bodyPr>
          <a:lstStyle/>
          <a:p>
            <a:r>
              <a:rPr lang="en-US" sz="2000" dirty="0"/>
              <a:t>You can view the video in full screen by clicking the </a:t>
            </a:r>
            <a:r>
              <a:rPr lang="en-US" sz="2000" dirty="0">
                <a:solidFill>
                  <a:srgbClr val="FF0000"/>
                </a:solidFill>
              </a:rPr>
              <a:t>enlarge icon</a:t>
            </a:r>
          </a:p>
          <a:p>
            <a:endParaRPr lang="en-US" dirty="0"/>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6" name="Rectangle 5">
            <a:extLst>
              <a:ext uri="{FF2B5EF4-FFF2-40B4-BE49-F238E27FC236}">
                <a16:creationId xmlns:a16="http://schemas.microsoft.com/office/drawing/2014/main" id="{18D6796D-9D04-4992-A28E-B65C636F33A9}"/>
              </a:ext>
            </a:extLst>
          </p:cNvPr>
          <p:cNvSpPr/>
          <p:nvPr/>
        </p:nvSpPr>
        <p:spPr>
          <a:xfrm>
            <a:off x="11432407" y="4276342"/>
            <a:ext cx="235892" cy="2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29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159998"/>
            <a:ext cx="4973053" cy="4462760"/>
          </a:xfrm>
          <a:prstGeom prst="rect">
            <a:avLst/>
          </a:prstGeom>
          <a:noFill/>
        </p:spPr>
        <p:txBody>
          <a:bodyPr wrap="square" rtlCol="0">
            <a:spAutoFit/>
          </a:bodyPr>
          <a:lstStyle/>
          <a:p>
            <a:r>
              <a:rPr lang="en-US" sz="1900" dirty="0"/>
              <a:t>Register event details are shown across the bottom of the screen</a:t>
            </a:r>
          </a:p>
          <a:p>
            <a:pPr marL="285750" indent="-285750">
              <a:buFont typeface="Arial" panose="020B0604020202020204" pitchFamily="34" charset="0"/>
              <a:buChar char="•"/>
            </a:pPr>
            <a:endParaRPr lang="en-US" sz="1900" dirty="0"/>
          </a:p>
          <a:p>
            <a:r>
              <a:rPr lang="en-US" sz="1900" dirty="0">
                <a:solidFill>
                  <a:srgbClr val="FF0000"/>
                </a:solidFill>
              </a:rPr>
              <a:t>Event markers </a:t>
            </a:r>
            <a:r>
              <a:rPr lang="en-US" sz="1900" dirty="0"/>
              <a:t>beneath each sale identify any risk events that occurred during that transaction:</a:t>
            </a:r>
          </a:p>
          <a:p>
            <a:endParaRPr lang="en-US" sz="1900" dirty="0"/>
          </a:p>
          <a:p>
            <a:pPr lvl="1"/>
            <a:r>
              <a:rPr lang="en-US" sz="1900" dirty="0"/>
              <a:t>A = Age Verification</a:t>
            </a:r>
          </a:p>
          <a:p>
            <a:pPr lvl="1"/>
            <a:r>
              <a:rPr lang="en-US" sz="1900" dirty="0"/>
              <a:t>N = No-Sale</a:t>
            </a:r>
          </a:p>
          <a:p>
            <a:pPr lvl="1"/>
            <a:r>
              <a:rPr lang="en-US" sz="1900" dirty="0"/>
              <a:t>R = Refund</a:t>
            </a:r>
          </a:p>
          <a:p>
            <a:pPr lvl="1"/>
            <a:r>
              <a:rPr lang="en-US" sz="1900" dirty="0"/>
              <a:t>V = Void (cancelling the whole transaction)</a:t>
            </a:r>
          </a:p>
          <a:p>
            <a:pPr lvl="1"/>
            <a:r>
              <a:rPr lang="en-US" sz="1900" dirty="0"/>
              <a:t>D = Discount</a:t>
            </a:r>
          </a:p>
          <a:p>
            <a:pPr lvl="1"/>
            <a:r>
              <a:rPr lang="en-US" sz="1900" dirty="0"/>
              <a:t>C = Cancel (Canceling only one item)</a:t>
            </a:r>
          </a:p>
          <a:p>
            <a:pPr lvl="1"/>
            <a:r>
              <a:rPr lang="en-US" sz="1900" dirty="0"/>
              <a:t>P = Price Override</a:t>
            </a:r>
          </a:p>
          <a:p>
            <a:endParaRPr lang="en-US" dirty="0"/>
          </a:p>
        </p:txBody>
      </p:sp>
      <p:pic>
        <p:nvPicPr>
          <p:cNvPr id="4" name="Picture 3">
            <a:extLst>
              <a:ext uri="{FF2B5EF4-FFF2-40B4-BE49-F238E27FC236}">
                <a16:creationId xmlns:a16="http://schemas.microsoft.com/office/drawing/2014/main" id="{E5473C3E-30B2-4A10-B17E-92284F33190A}"/>
              </a:ext>
            </a:extLst>
          </p:cNvPr>
          <p:cNvPicPr>
            <a:picLocks noChangeAspect="1"/>
          </p:cNvPicPr>
          <p:nvPr/>
        </p:nvPicPr>
        <p:blipFill>
          <a:blip r:embed="rId2"/>
          <a:stretch>
            <a:fillRect/>
          </a:stretch>
        </p:blipFill>
        <p:spPr>
          <a:xfrm>
            <a:off x="4754880" y="1305341"/>
            <a:ext cx="7437120" cy="3961245"/>
          </a:xfrm>
          <a:prstGeom prst="rect">
            <a:avLst/>
          </a:prstGeom>
        </p:spPr>
      </p:pic>
      <p:sp>
        <p:nvSpPr>
          <p:cNvPr id="5" name="Rectangle 4">
            <a:extLst>
              <a:ext uri="{FF2B5EF4-FFF2-40B4-BE49-F238E27FC236}">
                <a16:creationId xmlns:a16="http://schemas.microsoft.com/office/drawing/2014/main" id="{265A719F-5787-4355-9906-107DBA25EACD}"/>
              </a:ext>
            </a:extLst>
          </p:cNvPr>
          <p:cNvSpPr/>
          <p:nvPr/>
        </p:nvSpPr>
        <p:spPr>
          <a:xfrm>
            <a:off x="6096000" y="4452359"/>
            <a:ext cx="6096000" cy="940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B8CEF19-6A45-4B3D-B0CE-BE820D7F5D30}"/>
              </a:ext>
            </a:extLst>
          </p:cNvPr>
          <p:cNvSpPr/>
          <p:nvPr/>
        </p:nvSpPr>
        <p:spPr>
          <a:xfrm>
            <a:off x="9400374" y="5042019"/>
            <a:ext cx="170916" cy="1538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2890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Video Journal</a:t>
            </a:r>
          </a:p>
        </p:txBody>
      </p:sp>
      <p:sp>
        <p:nvSpPr>
          <p:cNvPr id="9" name="TextBox 8">
            <a:extLst>
              <a:ext uri="{FF2B5EF4-FFF2-40B4-BE49-F238E27FC236}">
                <a16:creationId xmlns:a16="http://schemas.microsoft.com/office/drawing/2014/main" id="{2D556AA5-2B85-45E2-9580-BF6AFD2BA12F}"/>
              </a:ext>
            </a:extLst>
          </p:cNvPr>
          <p:cNvSpPr txBox="1"/>
          <p:nvPr/>
        </p:nvSpPr>
        <p:spPr>
          <a:xfrm>
            <a:off x="601808" y="2608927"/>
            <a:ext cx="4754880" cy="1292662"/>
          </a:xfrm>
          <a:prstGeom prst="rect">
            <a:avLst/>
          </a:prstGeom>
          <a:noFill/>
        </p:spPr>
        <p:txBody>
          <a:bodyPr wrap="square" rtlCol="0">
            <a:spAutoFit/>
          </a:bodyPr>
          <a:lstStyle/>
          <a:p>
            <a:r>
              <a:rPr lang="en-US" sz="2000" dirty="0"/>
              <a:t>When a transaction Is selected, </a:t>
            </a:r>
            <a:r>
              <a:rPr lang="en-US" sz="2000" dirty="0">
                <a:solidFill>
                  <a:srgbClr val="FF0000"/>
                </a:solidFill>
              </a:rPr>
              <a:t>details</a:t>
            </a:r>
            <a:r>
              <a:rPr lang="en-US" sz="2000" dirty="0"/>
              <a:t> of the event being viewed will appear to the right of the video image</a:t>
            </a:r>
          </a:p>
          <a:p>
            <a:endParaRPr lang="en-US" dirty="0"/>
          </a:p>
        </p:txBody>
      </p:sp>
      <p:pic>
        <p:nvPicPr>
          <p:cNvPr id="7" name="Picture 6">
            <a:extLst>
              <a:ext uri="{FF2B5EF4-FFF2-40B4-BE49-F238E27FC236}">
                <a16:creationId xmlns:a16="http://schemas.microsoft.com/office/drawing/2014/main" id="{ECE14211-19B0-4C71-9F00-1B94AE3099D7}"/>
              </a:ext>
            </a:extLst>
          </p:cNvPr>
          <p:cNvPicPr>
            <a:picLocks noChangeAspect="1"/>
          </p:cNvPicPr>
          <p:nvPr/>
        </p:nvPicPr>
        <p:blipFill>
          <a:blip r:embed="rId2"/>
          <a:stretch>
            <a:fillRect/>
          </a:stretch>
        </p:blipFill>
        <p:spPr>
          <a:xfrm>
            <a:off x="5676900" y="1095553"/>
            <a:ext cx="6234134" cy="4319410"/>
          </a:xfrm>
          <a:prstGeom prst="rect">
            <a:avLst/>
          </a:prstGeom>
        </p:spPr>
      </p:pic>
      <p:sp>
        <p:nvSpPr>
          <p:cNvPr id="8" name="Rectangle 7">
            <a:extLst>
              <a:ext uri="{FF2B5EF4-FFF2-40B4-BE49-F238E27FC236}">
                <a16:creationId xmlns:a16="http://schemas.microsoft.com/office/drawing/2014/main" id="{1D0DC917-2048-4E2D-826B-172605C739DF}"/>
              </a:ext>
            </a:extLst>
          </p:cNvPr>
          <p:cNvSpPr/>
          <p:nvPr/>
        </p:nvSpPr>
        <p:spPr>
          <a:xfrm>
            <a:off x="8201025" y="1500188"/>
            <a:ext cx="3710009" cy="17716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9492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Age Verification Report</a:t>
            </a:r>
          </a:p>
        </p:txBody>
      </p:sp>
      <p:pic>
        <p:nvPicPr>
          <p:cNvPr id="4" name="Picture 3">
            <a:extLst>
              <a:ext uri="{FF2B5EF4-FFF2-40B4-BE49-F238E27FC236}">
                <a16:creationId xmlns:a16="http://schemas.microsoft.com/office/drawing/2014/main" id="{4B0CA7D3-2338-4CE1-883D-2CE2622EAA2E}"/>
              </a:ext>
            </a:extLst>
          </p:cNvPr>
          <p:cNvPicPr>
            <a:picLocks noChangeAspect="1"/>
          </p:cNvPicPr>
          <p:nvPr/>
        </p:nvPicPr>
        <p:blipFill>
          <a:blip r:embed="rId2"/>
          <a:stretch>
            <a:fillRect/>
          </a:stretch>
        </p:blipFill>
        <p:spPr>
          <a:xfrm>
            <a:off x="6096000" y="1080672"/>
            <a:ext cx="4740322" cy="4337489"/>
          </a:xfrm>
          <a:prstGeom prst="rect">
            <a:avLst/>
          </a:prstGeom>
        </p:spPr>
      </p:pic>
      <p:sp>
        <p:nvSpPr>
          <p:cNvPr id="5" name="Rectangle 4">
            <a:extLst>
              <a:ext uri="{FF2B5EF4-FFF2-40B4-BE49-F238E27FC236}">
                <a16:creationId xmlns:a16="http://schemas.microsoft.com/office/drawing/2014/main" id="{08066EDD-7BCD-41E2-92F3-CE99F0AF4AAE}"/>
              </a:ext>
            </a:extLst>
          </p:cNvPr>
          <p:cNvSpPr/>
          <p:nvPr/>
        </p:nvSpPr>
        <p:spPr>
          <a:xfrm>
            <a:off x="6096000" y="4722125"/>
            <a:ext cx="2079009" cy="327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4B9AAB1-7D9F-4908-69FF-D2A9DDDEE177}"/>
              </a:ext>
            </a:extLst>
          </p:cNvPr>
          <p:cNvSpPr txBox="1"/>
          <p:nvPr/>
        </p:nvSpPr>
        <p:spPr>
          <a:xfrm>
            <a:off x="160421" y="1080672"/>
            <a:ext cx="5935579" cy="4708981"/>
          </a:xfrm>
          <a:prstGeom prst="rect">
            <a:avLst/>
          </a:prstGeom>
          <a:noFill/>
        </p:spPr>
        <p:txBody>
          <a:bodyPr wrap="square">
            <a:spAutoFit/>
          </a:bodyPr>
          <a:lstStyle/>
          <a:p>
            <a:r>
              <a:rPr lang="en-US" sz="2000" b="1" i="0" dirty="0">
                <a:effectLst/>
              </a:rPr>
              <a:t>Age Verification Report: </a:t>
            </a:r>
          </a:p>
          <a:p>
            <a:r>
              <a:rPr lang="en-US" sz="2000" b="0" i="0" dirty="0">
                <a:effectLst/>
              </a:rPr>
              <a:t>you can estimate quickly the consumer's age by viewing the images from the cameras with the consumer faces.</a:t>
            </a:r>
          </a:p>
          <a:p>
            <a:endParaRPr lang="en-US" sz="2000" dirty="0"/>
          </a:p>
          <a:p>
            <a:pPr algn="l"/>
            <a:r>
              <a:rPr lang="en-US" sz="2000" b="0" i="0" dirty="0">
                <a:effectLst/>
              </a:rPr>
              <a:t>To display the report for any of the above statuses:</a:t>
            </a:r>
          </a:p>
          <a:p>
            <a:pPr algn="l"/>
            <a:endParaRPr lang="en-US" sz="2000" b="0" i="0" dirty="0">
              <a:effectLst/>
            </a:endParaRPr>
          </a:p>
          <a:p>
            <a:pPr marL="342900" indent="-342900" algn="l">
              <a:buFont typeface="Arial" panose="020B0604020202020204" pitchFamily="34" charset="0"/>
              <a:buChar char="•"/>
            </a:pPr>
            <a:r>
              <a:rPr lang="en-US" sz="2000" b="0" i="0" dirty="0">
                <a:effectLst/>
              </a:rPr>
              <a:t>In the left menu of the Loss Prevention Analytics module, expand the </a:t>
            </a:r>
            <a:r>
              <a:rPr lang="en-US" sz="2000" b="1" i="0" dirty="0">
                <a:solidFill>
                  <a:srgbClr val="FF0000"/>
                </a:solidFill>
                <a:effectLst/>
              </a:rPr>
              <a:t>Age Verification Report</a:t>
            </a:r>
            <a:r>
              <a:rPr lang="en-US" sz="2000" b="0" i="0" dirty="0">
                <a:effectLst/>
              </a:rPr>
              <a:t> section.</a:t>
            </a:r>
          </a:p>
          <a:p>
            <a:pPr marL="342900" indent="-342900" algn="l">
              <a:buFont typeface="Arial" panose="020B0604020202020204" pitchFamily="34" charset="0"/>
              <a:buChar char="•"/>
            </a:pPr>
            <a:endParaRPr lang="en-US" sz="2000" b="0" i="0" dirty="0">
              <a:effectLst/>
            </a:endParaRPr>
          </a:p>
          <a:p>
            <a:pPr marL="342900" indent="-342900" algn="l">
              <a:buFont typeface="Arial" panose="020B0604020202020204" pitchFamily="34" charset="0"/>
              <a:buChar char="•"/>
            </a:pPr>
            <a:r>
              <a:rPr lang="en-US" sz="2000" b="0" i="0" dirty="0">
                <a:effectLst/>
              </a:rPr>
              <a:t>Click the corresponding status.</a:t>
            </a:r>
          </a:p>
          <a:p>
            <a:pPr algn="l"/>
            <a:br>
              <a:rPr lang="en-US" sz="2000" b="0" i="0" dirty="0">
                <a:effectLst/>
              </a:rPr>
            </a:br>
            <a:r>
              <a:rPr lang="en-US" sz="2000" b="0" i="1" dirty="0">
                <a:effectLst/>
              </a:rPr>
              <a:t>Result</a:t>
            </a:r>
            <a:r>
              <a:rPr lang="en-US" sz="2000" b="0" i="0" dirty="0">
                <a:effectLst/>
              </a:rPr>
              <a:t>: The Age Verification Report opens for the selected status with the predefined filters applied.</a:t>
            </a:r>
          </a:p>
          <a:p>
            <a:endParaRPr lang="en-US" sz="2000" dirty="0"/>
          </a:p>
        </p:txBody>
      </p:sp>
    </p:spTree>
    <p:extLst>
      <p:ext uri="{BB962C8B-B14F-4D97-AF65-F5344CB8AC3E}">
        <p14:creationId xmlns:p14="http://schemas.microsoft.com/office/powerpoint/2010/main" val="309177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15759-13FE-634C-8AF2-C7F2C098F76A}"/>
              </a:ext>
            </a:extLst>
          </p:cNvPr>
          <p:cNvPicPr>
            <a:picLocks noChangeAspect="1"/>
          </p:cNvPicPr>
          <p:nvPr/>
        </p:nvPicPr>
        <p:blipFill rotWithShape="1">
          <a:blip r:embed="rId2"/>
          <a:srcRect b="28175"/>
          <a:stretch/>
        </p:blipFill>
        <p:spPr>
          <a:xfrm>
            <a:off x="2580784" y="2245391"/>
            <a:ext cx="7030431" cy="1888467"/>
          </a:xfrm>
          <a:prstGeom prst="rect">
            <a:avLst/>
          </a:prstGeom>
        </p:spPr>
      </p:pic>
      <p:sp>
        <p:nvSpPr>
          <p:cNvPr id="5" name="TextBox 4">
            <a:extLst>
              <a:ext uri="{FF2B5EF4-FFF2-40B4-BE49-F238E27FC236}">
                <a16:creationId xmlns:a16="http://schemas.microsoft.com/office/drawing/2014/main" id="{36CCAC50-7D0D-4797-3373-E3A405BF02DF}"/>
              </a:ext>
            </a:extLst>
          </p:cNvPr>
          <p:cNvSpPr txBox="1"/>
          <p:nvPr/>
        </p:nvSpPr>
        <p:spPr>
          <a:xfrm>
            <a:off x="2580784" y="2074793"/>
            <a:ext cx="7030431" cy="923330"/>
          </a:xfrm>
          <a:prstGeom prst="rect">
            <a:avLst/>
          </a:prstGeom>
          <a:noFill/>
        </p:spPr>
        <p:txBody>
          <a:bodyPr wrap="square">
            <a:spAutoFit/>
          </a:bodyPr>
          <a:lstStyle/>
          <a:p>
            <a:pPr algn="ctr"/>
            <a:r>
              <a:rPr lang="en-US" sz="5400" dirty="0">
                <a:solidFill>
                  <a:srgbClr val="334C8E"/>
                </a:solidFill>
              </a:rPr>
              <a:t>About</a:t>
            </a:r>
            <a:endParaRPr lang="en-US" sz="5400" dirty="0"/>
          </a:p>
        </p:txBody>
      </p:sp>
    </p:spTree>
    <p:extLst>
      <p:ext uri="{BB962C8B-B14F-4D97-AF65-F5344CB8AC3E}">
        <p14:creationId xmlns:p14="http://schemas.microsoft.com/office/powerpoint/2010/main" val="1942879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Age Verification Report</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6096000" cy="3970318"/>
          </a:xfrm>
          <a:prstGeom prst="rect">
            <a:avLst/>
          </a:prstGeom>
          <a:noFill/>
        </p:spPr>
        <p:txBody>
          <a:bodyPr wrap="square" rtlCol="0">
            <a:spAutoFit/>
          </a:bodyPr>
          <a:lstStyle/>
          <a:p>
            <a:r>
              <a:rPr lang="en-US" dirty="0"/>
              <a:t>You can filter this report in the following ways:</a:t>
            </a:r>
          </a:p>
          <a:p>
            <a:pPr marL="800100" lvl="1" indent="-342900">
              <a:buFont typeface="+mj-lt"/>
              <a:buAutoNum type="arabicPeriod"/>
            </a:pPr>
            <a:endParaRPr lang="en-US" dirty="0"/>
          </a:p>
          <a:p>
            <a:pPr lvl="1"/>
            <a:r>
              <a:rPr lang="en-US" b="1" dirty="0">
                <a:solidFill>
                  <a:srgbClr val="FF0000"/>
                </a:solidFill>
              </a:rPr>
              <a:t>All Events </a:t>
            </a:r>
            <a:r>
              <a:rPr lang="en-US" dirty="0"/>
              <a:t>– Will show all Age verification events, including Skipped, Manual, and Scanned</a:t>
            </a:r>
          </a:p>
          <a:p>
            <a:pPr lvl="1"/>
            <a:endParaRPr lang="en-US" dirty="0"/>
          </a:p>
          <a:p>
            <a:pPr lvl="1"/>
            <a:r>
              <a:rPr lang="en-US" b="1" dirty="0">
                <a:solidFill>
                  <a:srgbClr val="FF0000"/>
                </a:solidFill>
              </a:rPr>
              <a:t>Skipped</a:t>
            </a:r>
            <a:r>
              <a:rPr lang="en-US" dirty="0"/>
              <a:t> – The customer’s age was not confirmed by either scanning the customer’s ID or entering the customer’s date of birth</a:t>
            </a:r>
          </a:p>
          <a:p>
            <a:pPr lvl="1"/>
            <a:endParaRPr lang="en-US" dirty="0"/>
          </a:p>
          <a:p>
            <a:pPr lvl="1"/>
            <a:r>
              <a:rPr lang="en-US" b="1" dirty="0">
                <a:solidFill>
                  <a:srgbClr val="FF0000"/>
                </a:solidFill>
              </a:rPr>
              <a:t>Manual </a:t>
            </a:r>
            <a:r>
              <a:rPr lang="en-US" dirty="0"/>
              <a:t>– The customer’s date of birth was entered</a:t>
            </a:r>
          </a:p>
          <a:p>
            <a:pPr lvl="1"/>
            <a:endParaRPr lang="en-US" dirty="0"/>
          </a:p>
          <a:p>
            <a:pPr lvl="1"/>
            <a:r>
              <a:rPr lang="en-US" b="1" dirty="0">
                <a:solidFill>
                  <a:srgbClr val="FF0000"/>
                </a:solidFill>
              </a:rPr>
              <a:t>Scanned</a:t>
            </a:r>
            <a:r>
              <a:rPr lang="en-US" dirty="0"/>
              <a:t> – The customer’s ID was scanned</a:t>
            </a:r>
          </a:p>
          <a:p>
            <a:endParaRPr lang="en-US" dirty="0"/>
          </a:p>
          <a:p>
            <a:endParaRPr lang="en-US" dirty="0"/>
          </a:p>
        </p:txBody>
      </p:sp>
      <p:pic>
        <p:nvPicPr>
          <p:cNvPr id="4" name="Picture 3">
            <a:extLst>
              <a:ext uri="{FF2B5EF4-FFF2-40B4-BE49-F238E27FC236}">
                <a16:creationId xmlns:a16="http://schemas.microsoft.com/office/drawing/2014/main" id="{5639494A-59FD-4074-AA59-DDB4EAFE776D}"/>
              </a:ext>
            </a:extLst>
          </p:cNvPr>
          <p:cNvPicPr>
            <a:picLocks noChangeAspect="1"/>
          </p:cNvPicPr>
          <p:nvPr/>
        </p:nvPicPr>
        <p:blipFill>
          <a:blip r:embed="rId2"/>
          <a:stretch>
            <a:fillRect/>
          </a:stretch>
        </p:blipFill>
        <p:spPr>
          <a:xfrm>
            <a:off x="6096000" y="1163685"/>
            <a:ext cx="3759286" cy="4268124"/>
          </a:xfrm>
          <a:prstGeom prst="rect">
            <a:avLst/>
          </a:prstGeom>
        </p:spPr>
      </p:pic>
      <p:sp>
        <p:nvSpPr>
          <p:cNvPr id="5" name="Rectangle 4">
            <a:extLst>
              <a:ext uri="{FF2B5EF4-FFF2-40B4-BE49-F238E27FC236}">
                <a16:creationId xmlns:a16="http://schemas.microsoft.com/office/drawing/2014/main" id="{0BFDDF6F-6C8A-4D06-BC2C-E8C439C8A825}"/>
              </a:ext>
            </a:extLst>
          </p:cNvPr>
          <p:cNvSpPr/>
          <p:nvPr/>
        </p:nvSpPr>
        <p:spPr>
          <a:xfrm>
            <a:off x="6096000" y="3261815"/>
            <a:ext cx="1983475" cy="1624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3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Reports -</a:t>
            </a:r>
            <a:r>
              <a:rPr lang="en-US" dirty="0"/>
              <a:t> Age Verification Report</a:t>
            </a:r>
          </a:p>
        </p:txBody>
      </p:sp>
      <p:sp>
        <p:nvSpPr>
          <p:cNvPr id="9" name="TextBox 8">
            <a:extLst>
              <a:ext uri="{FF2B5EF4-FFF2-40B4-BE49-F238E27FC236}">
                <a16:creationId xmlns:a16="http://schemas.microsoft.com/office/drawing/2014/main" id="{2D556AA5-2B85-45E2-9580-BF6AFD2BA12F}"/>
              </a:ext>
            </a:extLst>
          </p:cNvPr>
          <p:cNvSpPr txBox="1"/>
          <p:nvPr/>
        </p:nvSpPr>
        <p:spPr>
          <a:xfrm>
            <a:off x="633886" y="2474892"/>
            <a:ext cx="3481137" cy="1908215"/>
          </a:xfrm>
          <a:prstGeom prst="rect">
            <a:avLst/>
          </a:prstGeom>
          <a:noFill/>
        </p:spPr>
        <p:txBody>
          <a:bodyPr wrap="square" rtlCol="0">
            <a:spAutoFit/>
          </a:bodyPr>
          <a:lstStyle/>
          <a:p>
            <a:r>
              <a:rPr lang="en-US" sz="2000" dirty="0"/>
              <a:t>Quickly monitor a potential age restricted item’s sale violation by checking the images of the customer’s face for each age-restricted sale.</a:t>
            </a:r>
          </a:p>
          <a:p>
            <a:endParaRPr lang="en-US" dirty="0"/>
          </a:p>
        </p:txBody>
      </p:sp>
      <p:sp>
        <p:nvSpPr>
          <p:cNvPr id="3" name="AutoShape 2" descr="null">
            <a:extLst>
              <a:ext uri="{FF2B5EF4-FFF2-40B4-BE49-F238E27FC236}">
                <a16:creationId xmlns:a16="http://schemas.microsoft.com/office/drawing/2014/main" id="{AA1D2806-27E0-40AE-BE2B-9564CB5DF68C}"/>
              </a:ext>
            </a:extLst>
          </p:cNvPr>
          <p:cNvSpPr>
            <a:spLocks noChangeAspect="1" noChangeArrowheads="1"/>
          </p:cNvSpPr>
          <p:nvPr/>
        </p:nvSpPr>
        <p:spPr bwMode="auto">
          <a:xfrm>
            <a:off x="2961564" y="3276600"/>
            <a:ext cx="3286836" cy="3286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null">
            <a:extLst>
              <a:ext uri="{FF2B5EF4-FFF2-40B4-BE49-F238E27FC236}">
                <a16:creationId xmlns:a16="http://schemas.microsoft.com/office/drawing/2014/main" id="{DD9EAD6C-ACAA-C112-8C24-8C680205B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972" y="1414175"/>
            <a:ext cx="7252792" cy="372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317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15759-13FE-634C-8AF2-C7F2C098F76A}"/>
              </a:ext>
            </a:extLst>
          </p:cNvPr>
          <p:cNvPicPr>
            <a:picLocks noChangeAspect="1"/>
          </p:cNvPicPr>
          <p:nvPr/>
        </p:nvPicPr>
        <p:blipFill rotWithShape="1">
          <a:blip r:embed="rId2"/>
          <a:srcRect b="28175"/>
          <a:stretch/>
        </p:blipFill>
        <p:spPr>
          <a:xfrm>
            <a:off x="2580784" y="2245391"/>
            <a:ext cx="7030431" cy="1888467"/>
          </a:xfrm>
          <a:prstGeom prst="rect">
            <a:avLst/>
          </a:prstGeom>
        </p:spPr>
      </p:pic>
      <p:sp>
        <p:nvSpPr>
          <p:cNvPr id="5" name="TextBox 4">
            <a:extLst>
              <a:ext uri="{FF2B5EF4-FFF2-40B4-BE49-F238E27FC236}">
                <a16:creationId xmlns:a16="http://schemas.microsoft.com/office/drawing/2014/main" id="{36CCAC50-7D0D-4797-3373-E3A405BF02DF}"/>
              </a:ext>
            </a:extLst>
          </p:cNvPr>
          <p:cNvSpPr txBox="1"/>
          <p:nvPr/>
        </p:nvSpPr>
        <p:spPr>
          <a:xfrm>
            <a:off x="2580784" y="2090836"/>
            <a:ext cx="7030431" cy="923330"/>
          </a:xfrm>
          <a:prstGeom prst="rect">
            <a:avLst/>
          </a:prstGeom>
          <a:noFill/>
        </p:spPr>
        <p:txBody>
          <a:bodyPr wrap="square">
            <a:spAutoFit/>
          </a:bodyPr>
          <a:lstStyle/>
          <a:p>
            <a:pPr algn="ctr"/>
            <a:r>
              <a:rPr lang="en-US" sz="5400" dirty="0">
                <a:solidFill>
                  <a:srgbClr val="334C8E"/>
                </a:solidFill>
              </a:rPr>
              <a:t>Report Filters</a:t>
            </a:r>
            <a:endParaRPr lang="en-US" sz="5400" dirty="0"/>
          </a:p>
        </p:txBody>
      </p:sp>
    </p:spTree>
    <p:extLst>
      <p:ext uri="{BB962C8B-B14F-4D97-AF65-F5344CB8AC3E}">
        <p14:creationId xmlns:p14="http://schemas.microsoft.com/office/powerpoint/2010/main" val="2920390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a:t>
            </a:r>
          </a:p>
        </p:txBody>
      </p:sp>
      <p:sp>
        <p:nvSpPr>
          <p:cNvPr id="9" name="TextBox 8">
            <a:extLst>
              <a:ext uri="{FF2B5EF4-FFF2-40B4-BE49-F238E27FC236}">
                <a16:creationId xmlns:a16="http://schemas.microsoft.com/office/drawing/2014/main" id="{2D556AA5-2B85-45E2-9580-BF6AFD2BA12F}"/>
              </a:ext>
            </a:extLst>
          </p:cNvPr>
          <p:cNvSpPr txBox="1"/>
          <p:nvPr/>
        </p:nvSpPr>
        <p:spPr>
          <a:xfrm>
            <a:off x="-2" y="2107898"/>
            <a:ext cx="6096000" cy="3108543"/>
          </a:xfrm>
          <a:prstGeom prst="rect">
            <a:avLst/>
          </a:prstGeom>
          <a:noFill/>
        </p:spPr>
        <p:txBody>
          <a:bodyPr wrap="square" rtlCol="0">
            <a:spAutoFit/>
          </a:bodyPr>
          <a:lstStyle/>
          <a:p>
            <a:r>
              <a:rPr lang="en-US" sz="2000" dirty="0"/>
              <a:t>LPA reports provide an advanced set of filters. </a:t>
            </a:r>
          </a:p>
          <a:p>
            <a:r>
              <a:rPr lang="en-US" sz="2000" dirty="0"/>
              <a:t>You can use filters to get the exact retail information you need.</a:t>
            </a:r>
          </a:p>
          <a:p>
            <a:pPr marL="285750" indent="-285750">
              <a:buFont typeface="Arial" panose="020B0604020202020204" pitchFamily="34" charset="0"/>
              <a:buChar char="•"/>
            </a:pPr>
            <a:endParaRPr lang="en-US" sz="2000" dirty="0"/>
          </a:p>
          <a:p>
            <a:r>
              <a:rPr lang="en-US" sz="2000" dirty="0"/>
              <a:t>To filter reports:</a:t>
            </a:r>
          </a:p>
          <a:p>
            <a:endParaRPr lang="en-US" sz="2000" dirty="0"/>
          </a:p>
          <a:p>
            <a:pPr marL="800100" lvl="1" indent="-342900">
              <a:buFont typeface="Wingdings" panose="05000000000000000000" pitchFamily="2" charset="2"/>
              <a:buChar char="Ø"/>
            </a:pPr>
            <a:r>
              <a:rPr lang="en-US" sz="2000" dirty="0"/>
              <a:t>Click on the </a:t>
            </a:r>
            <a:r>
              <a:rPr lang="en-US" sz="2000" dirty="0">
                <a:solidFill>
                  <a:srgbClr val="FF0000"/>
                </a:solidFill>
              </a:rPr>
              <a:t>filter pane </a:t>
            </a:r>
            <a:r>
              <a:rPr lang="en-US" sz="2000" dirty="0"/>
              <a:t>at the top of any LPA report</a:t>
            </a:r>
          </a:p>
          <a:p>
            <a:endParaRPr lang="en-US" dirty="0"/>
          </a:p>
          <a:p>
            <a:endParaRPr lang="en-US" dirty="0"/>
          </a:p>
        </p:txBody>
      </p:sp>
      <p:pic>
        <p:nvPicPr>
          <p:cNvPr id="6" name="Picture 5">
            <a:extLst>
              <a:ext uri="{FF2B5EF4-FFF2-40B4-BE49-F238E27FC236}">
                <a16:creationId xmlns:a16="http://schemas.microsoft.com/office/drawing/2014/main" id="{7CD08F3E-04C2-4275-BCE6-118320ED5BF8}"/>
              </a:ext>
            </a:extLst>
          </p:cNvPr>
          <p:cNvPicPr>
            <a:picLocks noChangeAspect="1"/>
          </p:cNvPicPr>
          <p:nvPr/>
        </p:nvPicPr>
        <p:blipFill>
          <a:blip r:embed="rId2"/>
          <a:stretch>
            <a:fillRect/>
          </a:stretch>
        </p:blipFill>
        <p:spPr>
          <a:xfrm>
            <a:off x="6095998" y="1305341"/>
            <a:ext cx="6096001" cy="4098105"/>
          </a:xfrm>
          <a:prstGeom prst="rect">
            <a:avLst/>
          </a:prstGeom>
        </p:spPr>
      </p:pic>
      <p:sp>
        <p:nvSpPr>
          <p:cNvPr id="7" name="Rectangle 6">
            <a:extLst>
              <a:ext uri="{FF2B5EF4-FFF2-40B4-BE49-F238E27FC236}">
                <a16:creationId xmlns:a16="http://schemas.microsoft.com/office/drawing/2014/main" id="{92AC4D8D-1CBD-4708-83E2-5FD05414B4CF}"/>
              </a:ext>
            </a:extLst>
          </p:cNvPr>
          <p:cNvSpPr/>
          <p:nvPr/>
        </p:nvSpPr>
        <p:spPr>
          <a:xfrm>
            <a:off x="7697755" y="2519265"/>
            <a:ext cx="4329404" cy="345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60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a:t>
            </a:r>
            <a:endParaRPr lang="en-US" dirty="0"/>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6096000" cy="4093428"/>
          </a:xfrm>
          <a:prstGeom prst="rect">
            <a:avLst/>
          </a:prstGeom>
          <a:noFill/>
        </p:spPr>
        <p:txBody>
          <a:bodyPr wrap="square" rtlCol="0">
            <a:spAutoFit/>
          </a:bodyPr>
          <a:lstStyle/>
          <a:p>
            <a:r>
              <a:rPr lang="en-US" sz="2000" dirty="0"/>
              <a:t>Depending upon the report, you may have several different report filtering options, such as:</a:t>
            </a:r>
          </a:p>
          <a:p>
            <a:pPr marL="285750" indent="-285750">
              <a:buFont typeface="Arial" panose="020B0604020202020204" pitchFamily="34" charset="0"/>
              <a:buChar char="•"/>
            </a:pPr>
            <a:endParaRPr lang="en-US" sz="2000" dirty="0"/>
          </a:p>
          <a:p>
            <a:pPr lvl="1"/>
            <a:r>
              <a:rPr lang="en-US" sz="2000" b="1" dirty="0"/>
              <a:t>Period</a:t>
            </a:r>
            <a:r>
              <a:rPr lang="en-US" sz="2000" dirty="0"/>
              <a:t> – Specify the necessary date range</a:t>
            </a:r>
          </a:p>
          <a:p>
            <a:pPr lvl="1"/>
            <a:r>
              <a:rPr lang="en-US" sz="2000" b="1" dirty="0"/>
              <a:t>Time</a:t>
            </a:r>
            <a:r>
              <a:rPr lang="en-US" sz="2000" dirty="0"/>
              <a:t> – Specific timeframe for events to be reported</a:t>
            </a:r>
          </a:p>
          <a:p>
            <a:pPr lvl="1"/>
            <a:r>
              <a:rPr lang="en-US" sz="2000" b="1" dirty="0"/>
              <a:t>Locations/Registers </a:t>
            </a:r>
            <a:r>
              <a:rPr lang="en-US" sz="2000" dirty="0"/>
              <a:t>– Select store location(s) from the list. Expands the cash registers list to specify a register</a:t>
            </a:r>
          </a:p>
          <a:p>
            <a:pPr lvl="1"/>
            <a:r>
              <a:rPr lang="en-US" sz="2000" b="1" dirty="0"/>
              <a:t>Employees</a:t>
            </a:r>
            <a:r>
              <a:rPr lang="en-US" sz="2000" dirty="0"/>
              <a:t> – Select the employee(s) engaged in the events</a:t>
            </a:r>
          </a:p>
          <a:p>
            <a:pPr lvl="1"/>
            <a:r>
              <a:rPr lang="en-US" sz="2000" b="1" dirty="0"/>
              <a:t>Departments</a:t>
            </a:r>
            <a:r>
              <a:rPr lang="en-US" sz="2000" dirty="0"/>
              <a:t> – Select specific CR Department</a:t>
            </a:r>
          </a:p>
          <a:p>
            <a:pPr lvl="1"/>
            <a:r>
              <a:rPr lang="en-US" sz="2000" b="1" dirty="0"/>
              <a:t>Fuel/Merch Sales </a:t>
            </a:r>
            <a:r>
              <a:rPr lang="en-US" sz="2000" dirty="0"/>
              <a:t>– Select sale type, fuel/merchandise</a:t>
            </a:r>
          </a:p>
        </p:txBody>
      </p:sp>
      <p:pic>
        <p:nvPicPr>
          <p:cNvPr id="4" name="Picture 3">
            <a:extLst>
              <a:ext uri="{FF2B5EF4-FFF2-40B4-BE49-F238E27FC236}">
                <a16:creationId xmlns:a16="http://schemas.microsoft.com/office/drawing/2014/main" id="{35B78F1E-D2EE-4610-9651-EE51574D7A62}"/>
              </a:ext>
            </a:extLst>
          </p:cNvPr>
          <p:cNvPicPr>
            <a:picLocks noChangeAspect="1"/>
          </p:cNvPicPr>
          <p:nvPr/>
        </p:nvPicPr>
        <p:blipFill>
          <a:blip r:embed="rId2"/>
          <a:stretch>
            <a:fillRect/>
          </a:stretch>
        </p:blipFill>
        <p:spPr>
          <a:xfrm>
            <a:off x="6096000" y="1066800"/>
            <a:ext cx="5257800" cy="4362450"/>
          </a:xfrm>
          <a:prstGeom prst="rect">
            <a:avLst/>
          </a:prstGeom>
        </p:spPr>
      </p:pic>
    </p:spTree>
    <p:extLst>
      <p:ext uri="{BB962C8B-B14F-4D97-AF65-F5344CB8AC3E}">
        <p14:creationId xmlns:p14="http://schemas.microsoft.com/office/powerpoint/2010/main" val="281370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a:t>
            </a:r>
            <a:endParaRPr lang="en-US" dirty="0"/>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6096000" cy="4031873"/>
          </a:xfrm>
          <a:prstGeom prst="rect">
            <a:avLst/>
          </a:prstGeom>
          <a:noFill/>
        </p:spPr>
        <p:txBody>
          <a:bodyPr wrap="square" rtlCol="0">
            <a:spAutoFit/>
          </a:bodyPr>
          <a:lstStyle/>
          <a:p>
            <a:r>
              <a:rPr lang="en-US" sz="2000" dirty="0"/>
              <a:t>Continued:</a:t>
            </a:r>
          </a:p>
          <a:p>
            <a:pPr marL="285750" indent="-285750">
              <a:buFont typeface="Arial" panose="020B0604020202020204" pitchFamily="34" charset="0"/>
              <a:buChar char="•"/>
            </a:pPr>
            <a:endParaRPr lang="en-US" sz="2000" dirty="0"/>
          </a:p>
          <a:p>
            <a:pPr lvl="1"/>
            <a:r>
              <a:rPr lang="en-US" sz="2000" b="1" dirty="0"/>
              <a:t>Sale </a:t>
            </a:r>
            <a:r>
              <a:rPr lang="en-US" sz="2000" dirty="0"/>
              <a:t>– Set sale event filters such as Sum, items, MOP, item tags, or Alert type</a:t>
            </a:r>
          </a:p>
          <a:p>
            <a:pPr lvl="1"/>
            <a:r>
              <a:rPr lang="en-US" sz="2000" b="1" dirty="0"/>
              <a:t>Refund</a:t>
            </a:r>
            <a:r>
              <a:rPr lang="en-US" sz="2000" dirty="0"/>
              <a:t> – Select itemized or non-itemized</a:t>
            </a:r>
            <a:endParaRPr lang="en-US" sz="2000" b="1" dirty="0"/>
          </a:p>
          <a:p>
            <a:pPr lvl="1"/>
            <a:r>
              <a:rPr lang="en-US" sz="2000" b="1" dirty="0"/>
              <a:t>Other </a:t>
            </a:r>
            <a:r>
              <a:rPr lang="en-US" sz="2000" dirty="0"/>
              <a:t>– select other events such as shift, alert, day, cashier, etc.</a:t>
            </a:r>
          </a:p>
          <a:p>
            <a:pPr lvl="1"/>
            <a:r>
              <a:rPr lang="en-US" sz="2000" b="1" dirty="0"/>
              <a:t>No Event (Video Journal Only) </a:t>
            </a:r>
            <a:r>
              <a:rPr lang="en-US" sz="2000" dirty="0"/>
              <a:t>– Set this filter to view no event instances</a:t>
            </a:r>
          </a:p>
          <a:p>
            <a:pPr lvl="1"/>
            <a:r>
              <a:rPr lang="en-US" sz="2000" b="1" dirty="0"/>
              <a:t>Bookmarks (Video Journal only) </a:t>
            </a:r>
            <a:r>
              <a:rPr lang="en-US" sz="2000" dirty="0"/>
              <a:t>– Set this filter to view all bookmarked transactions</a:t>
            </a:r>
          </a:p>
          <a:p>
            <a:endParaRPr lang="en-US" dirty="0"/>
          </a:p>
          <a:p>
            <a:endParaRPr lang="en-US" dirty="0"/>
          </a:p>
        </p:txBody>
      </p:sp>
      <p:pic>
        <p:nvPicPr>
          <p:cNvPr id="4" name="Picture 3">
            <a:extLst>
              <a:ext uri="{FF2B5EF4-FFF2-40B4-BE49-F238E27FC236}">
                <a16:creationId xmlns:a16="http://schemas.microsoft.com/office/drawing/2014/main" id="{35B78F1E-D2EE-4610-9651-EE51574D7A62}"/>
              </a:ext>
            </a:extLst>
          </p:cNvPr>
          <p:cNvPicPr>
            <a:picLocks noChangeAspect="1"/>
          </p:cNvPicPr>
          <p:nvPr/>
        </p:nvPicPr>
        <p:blipFill>
          <a:blip r:embed="rId2"/>
          <a:stretch>
            <a:fillRect/>
          </a:stretch>
        </p:blipFill>
        <p:spPr>
          <a:xfrm>
            <a:off x="6096000" y="1066800"/>
            <a:ext cx="5257800" cy="4362450"/>
          </a:xfrm>
          <a:prstGeom prst="rect">
            <a:avLst/>
          </a:prstGeom>
        </p:spPr>
      </p:pic>
    </p:spTree>
    <p:extLst>
      <p:ext uri="{BB962C8B-B14F-4D97-AF65-F5344CB8AC3E}">
        <p14:creationId xmlns:p14="http://schemas.microsoft.com/office/powerpoint/2010/main" val="381146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 - </a:t>
            </a:r>
            <a:r>
              <a:rPr lang="en-US" dirty="0"/>
              <a:t>Saving Filters</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6096000" cy="3416320"/>
          </a:xfrm>
          <a:prstGeom prst="rect">
            <a:avLst/>
          </a:prstGeom>
          <a:noFill/>
        </p:spPr>
        <p:txBody>
          <a:bodyPr wrap="square" rtlCol="0">
            <a:spAutoFit/>
          </a:bodyPr>
          <a:lstStyle/>
          <a:p>
            <a:r>
              <a:rPr lang="en-US" sz="2000" dirty="0"/>
              <a:t>You can set up a filter and save it so that you can quickly access the necessary data in the future.</a:t>
            </a:r>
          </a:p>
          <a:p>
            <a:pPr marL="285750" indent="-28575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At the top of the report, select the </a:t>
            </a:r>
            <a:r>
              <a:rPr lang="en-US" sz="2000" dirty="0">
                <a:solidFill>
                  <a:srgbClr val="FF0000"/>
                </a:solidFill>
              </a:rPr>
              <a:t>filter field</a:t>
            </a:r>
          </a:p>
          <a:p>
            <a:pPr marL="800100" lvl="1" indent="-342900">
              <a:buFont typeface="Arial" panose="020B0604020202020204" pitchFamily="34" charset="0"/>
              <a:buChar char="•"/>
            </a:pPr>
            <a:r>
              <a:rPr lang="en-US" sz="2000" dirty="0"/>
              <a:t>Set the desired filter </a:t>
            </a:r>
            <a:r>
              <a:rPr lang="en-US" sz="2000" dirty="0">
                <a:solidFill>
                  <a:srgbClr val="FF0000"/>
                </a:solidFill>
              </a:rPr>
              <a:t>parameters</a:t>
            </a:r>
          </a:p>
          <a:p>
            <a:pPr marL="800100" lvl="1" indent="-342900">
              <a:buFont typeface="Arial" panose="020B0604020202020204" pitchFamily="34" charset="0"/>
              <a:buChar char="•"/>
            </a:pPr>
            <a:r>
              <a:rPr lang="en-US" sz="2000" dirty="0"/>
              <a:t>Click the “</a:t>
            </a:r>
            <a:r>
              <a:rPr lang="en-US" sz="2000" dirty="0">
                <a:solidFill>
                  <a:srgbClr val="FF0000"/>
                </a:solidFill>
              </a:rPr>
              <a:t>Apply</a:t>
            </a:r>
            <a:r>
              <a:rPr lang="en-US" sz="2000" dirty="0"/>
              <a:t>” button</a:t>
            </a:r>
          </a:p>
          <a:p>
            <a:pPr marL="800100" lvl="1" indent="-342900">
              <a:buFont typeface="Arial" panose="020B0604020202020204" pitchFamily="34" charset="0"/>
              <a:buChar char="•"/>
            </a:pPr>
            <a:r>
              <a:rPr lang="en-US" sz="2000" dirty="0"/>
              <a:t>To the right of the filter field, click “</a:t>
            </a:r>
            <a:r>
              <a:rPr lang="en-US" sz="2000" dirty="0">
                <a:solidFill>
                  <a:srgbClr val="FF0000"/>
                </a:solidFill>
              </a:rPr>
              <a:t>Save</a:t>
            </a:r>
            <a:r>
              <a:rPr lang="en-US" sz="2000" dirty="0"/>
              <a:t>”</a:t>
            </a:r>
          </a:p>
          <a:p>
            <a:pPr marL="800100" lvl="1" indent="-342900">
              <a:buFont typeface="Arial" panose="020B0604020202020204" pitchFamily="34" charset="0"/>
              <a:buChar char="•"/>
            </a:pPr>
            <a:r>
              <a:rPr lang="en-US" sz="2000" dirty="0"/>
              <a:t>Enter a name for the filter and click the check mark icon to the right</a:t>
            </a:r>
          </a:p>
          <a:p>
            <a:endParaRPr lang="en-US" dirty="0"/>
          </a:p>
          <a:p>
            <a:endParaRPr lang="en-US" dirty="0"/>
          </a:p>
        </p:txBody>
      </p:sp>
      <p:pic>
        <p:nvPicPr>
          <p:cNvPr id="5" name="Picture 4">
            <a:extLst>
              <a:ext uri="{FF2B5EF4-FFF2-40B4-BE49-F238E27FC236}">
                <a16:creationId xmlns:a16="http://schemas.microsoft.com/office/drawing/2014/main" id="{45663EF0-5DDE-4EB4-8C63-44009ADBAA16}"/>
              </a:ext>
            </a:extLst>
          </p:cNvPr>
          <p:cNvPicPr>
            <a:picLocks noChangeAspect="1"/>
          </p:cNvPicPr>
          <p:nvPr/>
        </p:nvPicPr>
        <p:blipFill>
          <a:blip r:embed="rId2"/>
          <a:stretch>
            <a:fillRect/>
          </a:stretch>
        </p:blipFill>
        <p:spPr>
          <a:xfrm>
            <a:off x="6096000" y="1112876"/>
            <a:ext cx="5591175" cy="1762125"/>
          </a:xfrm>
          <a:prstGeom prst="rect">
            <a:avLst/>
          </a:prstGeom>
        </p:spPr>
      </p:pic>
      <p:pic>
        <p:nvPicPr>
          <p:cNvPr id="10" name="Picture 9">
            <a:extLst>
              <a:ext uri="{FF2B5EF4-FFF2-40B4-BE49-F238E27FC236}">
                <a16:creationId xmlns:a16="http://schemas.microsoft.com/office/drawing/2014/main" id="{15D6F687-7A9C-4522-B27D-1E5825162A79}"/>
              </a:ext>
            </a:extLst>
          </p:cNvPr>
          <p:cNvPicPr>
            <a:picLocks noChangeAspect="1"/>
          </p:cNvPicPr>
          <p:nvPr/>
        </p:nvPicPr>
        <p:blipFill>
          <a:blip r:embed="rId3"/>
          <a:stretch>
            <a:fillRect/>
          </a:stretch>
        </p:blipFill>
        <p:spPr>
          <a:xfrm>
            <a:off x="6096000" y="3287674"/>
            <a:ext cx="5591175" cy="638175"/>
          </a:xfrm>
          <a:prstGeom prst="rect">
            <a:avLst/>
          </a:prstGeom>
        </p:spPr>
      </p:pic>
      <p:pic>
        <p:nvPicPr>
          <p:cNvPr id="12" name="Picture 11">
            <a:extLst>
              <a:ext uri="{FF2B5EF4-FFF2-40B4-BE49-F238E27FC236}">
                <a16:creationId xmlns:a16="http://schemas.microsoft.com/office/drawing/2014/main" id="{15F69776-D12C-4964-B237-3EF64E4CD15A}"/>
              </a:ext>
            </a:extLst>
          </p:cNvPr>
          <p:cNvPicPr>
            <a:picLocks noChangeAspect="1"/>
          </p:cNvPicPr>
          <p:nvPr/>
        </p:nvPicPr>
        <p:blipFill>
          <a:blip r:embed="rId4"/>
          <a:stretch>
            <a:fillRect/>
          </a:stretch>
        </p:blipFill>
        <p:spPr>
          <a:xfrm>
            <a:off x="6096000" y="4606114"/>
            <a:ext cx="5591175" cy="828675"/>
          </a:xfrm>
          <a:prstGeom prst="rect">
            <a:avLst/>
          </a:prstGeom>
        </p:spPr>
      </p:pic>
      <p:sp>
        <p:nvSpPr>
          <p:cNvPr id="13" name="Rectangle 12">
            <a:extLst>
              <a:ext uri="{FF2B5EF4-FFF2-40B4-BE49-F238E27FC236}">
                <a16:creationId xmlns:a16="http://schemas.microsoft.com/office/drawing/2014/main" id="{6689E96B-2FFA-4672-9AE4-437194BFE065}"/>
              </a:ext>
            </a:extLst>
          </p:cNvPr>
          <p:cNvSpPr/>
          <p:nvPr/>
        </p:nvSpPr>
        <p:spPr>
          <a:xfrm>
            <a:off x="7567127" y="1112876"/>
            <a:ext cx="3786673" cy="520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E7BE24-5EFF-4048-8DAE-19A9D67641B9}"/>
              </a:ext>
            </a:extLst>
          </p:cNvPr>
          <p:cNvSpPr/>
          <p:nvPr/>
        </p:nvSpPr>
        <p:spPr>
          <a:xfrm>
            <a:off x="9417465" y="1679652"/>
            <a:ext cx="1068225" cy="366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91FD8A-3E42-464D-93E9-8E8F1C4F4B64}"/>
              </a:ext>
            </a:extLst>
          </p:cNvPr>
          <p:cNvSpPr/>
          <p:nvPr/>
        </p:nvSpPr>
        <p:spPr>
          <a:xfrm>
            <a:off x="9870393" y="3441777"/>
            <a:ext cx="495656" cy="284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AA74D6B-C192-47DB-9F0A-196D1C4FB3F2}"/>
              </a:ext>
            </a:extLst>
          </p:cNvPr>
          <p:cNvSpPr/>
          <p:nvPr/>
        </p:nvSpPr>
        <p:spPr>
          <a:xfrm>
            <a:off x="8374879" y="4751462"/>
            <a:ext cx="2110811" cy="426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B321ECC-E0C8-4CE8-9FC5-418E9930561E}"/>
              </a:ext>
            </a:extLst>
          </p:cNvPr>
          <p:cNvSpPr/>
          <p:nvPr/>
        </p:nvSpPr>
        <p:spPr>
          <a:xfrm>
            <a:off x="10872788" y="4807009"/>
            <a:ext cx="427289" cy="315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7246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 - </a:t>
            </a:r>
            <a:r>
              <a:rPr lang="en-US" dirty="0"/>
              <a:t>Saving Filters</a:t>
            </a:r>
          </a:p>
        </p:txBody>
      </p:sp>
      <p:sp>
        <p:nvSpPr>
          <p:cNvPr id="9" name="TextBox 8">
            <a:extLst>
              <a:ext uri="{FF2B5EF4-FFF2-40B4-BE49-F238E27FC236}">
                <a16:creationId xmlns:a16="http://schemas.microsoft.com/office/drawing/2014/main" id="{2D556AA5-2B85-45E2-9580-BF6AFD2BA12F}"/>
              </a:ext>
            </a:extLst>
          </p:cNvPr>
          <p:cNvSpPr txBox="1"/>
          <p:nvPr/>
        </p:nvSpPr>
        <p:spPr>
          <a:xfrm>
            <a:off x="208375" y="2690336"/>
            <a:ext cx="5775330" cy="1569660"/>
          </a:xfrm>
          <a:prstGeom prst="rect">
            <a:avLst/>
          </a:prstGeom>
          <a:noFill/>
        </p:spPr>
        <p:txBody>
          <a:bodyPr wrap="square" rtlCol="0">
            <a:spAutoFit/>
          </a:bodyPr>
          <a:lstStyle/>
          <a:p>
            <a:r>
              <a:rPr lang="en-US" sz="2000" i="1" dirty="0"/>
              <a:t>Result: </a:t>
            </a:r>
          </a:p>
          <a:p>
            <a:r>
              <a:rPr lang="en-US" sz="2000" dirty="0"/>
              <a:t>The saved filter will now appear under “</a:t>
            </a:r>
            <a:r>
              <a:rPr lang="en-US" sz="2000" b="1" dirty="0">
                <a:solidFill>
                  <a:srgbClr val="FF0000"/>
                </a:solidFill>
              </a:rPr>
              <a:t>Saved Filters</a:t>
            </a:r>
            <a:r>
              <a:rPr lang="en-US" sz="2000" dirty="0"/>
              <a:t>” for the selected report</a:t>
            </a:r>
          </a:p>
          <a:p>
            <a:endParaRPr lang="en-US" dirty="0"/>
          </a:p>
          <a:p>
            <a:endParaRPr lang="en-US" dirty="0"/>
          </a:p>
        </p:txBody>
      </p:sp>
      <p:pic>
        <p:nvPicPr>
          <p:cNvPr id="7" name="Picture 6">
            <a:extLst>
              <a:ext uri="{FF2B5EF4-FFF2-40B4-BE49-F238E27FC236}">
                <a16:creationId xmlns:a16="http://schemas.microsoft.com/office/drawing/2014/main" id="{36DEFF58-ACF6-4C9E-9EF3-0135AF009BDA}"/>
              </a:ext>
            </a:extLst>
          </p:cNvPr>
          <p:cNvPicPr>
            <a:picLocks noChangeAspect="1"/>
          </p:cNvPicPr>
          <p:nvPr/>
        </p:nvPicPr>
        <p:blipFill>
          <a:blip r:embed="rId2"/>
          <a:stretch>
            <a:fillRect/>
          </a:stretch>
        </p:blipFill>
        <p:spPr>
          <a:xfrm>
            <a:off x="5983705" y="2492457"/>
            <a:ext cx="5999920" cy="1305606"/>
          </a:xfrm>
          <a:prstGeom prst="rect">
            <a:avLst/>
          </a:prstGeom>
        </p:spPr>
      </p:pic>
      <p:sp>
        <p:nvSpPr>
          <p:cNvPr id="8" name="Rectangle 7">
            <a:extLst>
              <a:ext uri="{FF2B5EF4-FFF2-40B4-BE49-F238E27FC236}">
                <a16:creationId xmlns:a16="http://schemas.microsoft.com/office/drawing/2014/main" id="{B4736875-896C-46F8-A598-A438E222AC2C}"/>
              </a:ext>
            </a:extLst>
          </p:cNvPr>
          <p:cNvSpPr/>
          <p:nvPr/>
        </p:nvSpPr>
        <p:spPr>
          <a:xfrm>
            <a:off x="7629495" y="2690336"/>
            <a:ext cx="251926" cy="223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3142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Report Filters - </a:t>
            </a:r>
            <a:r>
              <a:rPr lang="en-US" dirty="0"/>
              <a:t>Sharing Filter</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305341"/>
            <a:ext cx="6096000" cy="4031873"/>
          </a:xfrm>
          <a:prstGeom prst="rect">
            <a:avLst/>
          </a:prstGeom>
          <a:noFill/>
        </p:spPr>
        <p:txBody>
          <a:bodyPr wrap="square" rtlCol="0">
            <a:spAutoFit/>
          </a:bodyPr>
          <a:lstStyle/>
          <a:p>
            <a:r>
              <a:rPr lang="en-US" sz="2000" dirty="0"/>
              <a:t>You can copy a filter that you set up and share it with other </a:t>
            </a:r>
            <a:r>
              <a:rPr lang="en-US" sz="2000" b="0" i="0" dirty="0">
                <a:solidFill>
                  <a:srgbClr val="23282D"/>
                </a:solidFill>
                <a:effectLst/>
              </a:rPr>
              <a:t>CStoreOffice® users:</a:t>
            </a:r>
            <a:endParaRPr lang="en-US" sz="2000" dirty="0"/>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At the top of the report, click the </a:t>
            </a:r>
            <a:r>
              <a:rPr lang="en-US" sz="2000" dirty="0">
                <a:solidFill>
                  <a:srgbClr val="FF0000"/>
                </a:solidFill>
              </a:rPr>
              <a:t>filter field</a:t>
            </a:r>
          </a:p>
          <a:p>
            <a:pPr marL="742950" lvl="1" indent="-285750">
              <a:buFont typeface="Arial" panose="020B0604020202020204" pitchFamily="34" charset="0"/>
              <a:buChar char="•"/>
            </a:pPr>
            <a:r>
              <a:rPr lang="en-US" sz="2000" dirty="0"/>
              <a:t>Set the desired filter parameters</a:t>
            </a:r>
          </a:p>
          <a:p>
            <a:pPr marL="742950" lvl="1" indent="-285750">
              <a:buFont typeface="Arial" panose="020B0604020202020204" pitchFamily="34" charset="0"/>
              <a:buChar char="•"/>
            </a:pPr>
            <a:r>
              <a:rPr lang="en-US" sz="2000" dirty="0"/>
              <a:t>Click the “</a:t>
            </a:r>
            <a:r>
              <a:rPr lang="en-US" sz="2000" dirty="0">
                <a:solidFill>
                  <a:srgbClr val="FF0000"/>
                </a:solidFill>
              </a:rPr>
              <a:t>Apply</a:t>
            </a:r>
            <a:r>
              <a:rPr lang="en-US" sz="2000" dirty="0"/>
              <a:t>” button</a:t>
            </a:r>
          </a:p>
          <a:p>
            <a:pPr marL="742950" lvl="1" indent="-285750">
              <a:buFont typeface="Arial" panose="020B0604020202020204" pitchFamily="34" charset="0"/>
              <a:buChar char="•"/>
            </a:pPr>
            <a:r>
              <a:rPr lang="en-US" sz="2000" dirty="0"/>
              <a:t>To the right of the filter field, click “</a:t>
            </a:r>
            <a:r>
              <a:rPr lang="en-US" sz="2000" dirty="0">
                <a:solidFill>
                  <a:srgbClr val="FF0000"/>
                </a:solidFill>
              </a:rPr>
              <a:t>Share</a:t>
            </a:r>
            <a:r>
              <a:rPr lang="en-US" sz="2000" dirty="0"/>
              <a:t>”</a:t>
            </a:r>
          </a:p>
          <a:p>
            <a:pPr marL="742950" lvl="1" indent="-285750">
              <a:buFont typeface="Arial" panose="020B0604020202020204" pitchFamily="34" charset="0"/>
              <a:buChar char="•"/>
            </a:pPr>
            <a:r>
              <a:rPr lang="en-US" sz="2000" dirty="0"/>
              <a:t>To the right of the link click “</a:t>
            </a:r>
            <a:r>
              <a:rPr lang="en-US" sz="2000" dirty="0">
                <a:solidFill>
                  <a:srgbClr val="FF0000"/>
                </a:solidFill>
              </a:rPr>
              <a:t>Copy</a:t>
            </a:r>
            <a:r>
              <a:rPr lang="en-US" sz="2000" dirty="0"/>
              <a:t>”</a:t>
            </a:r>
          </a:p>
          <a:p>
            <a:pPr lvl="1"/>
            <a:endParaRPr lang="en-US" sz="2000" dirty="0"/>
          </a:p>
          <a:p>
            <a:r>
              <a:rPr lang="en-US" sz="2000" dirty="0"/>
              <a:t>You have now copied the link to your clipboard and can share with other account users.</a:t>
            </a:r>
          </a:p>
          <a:p>
            <a:endParaRPr lang="en-US" dirty="0"/>
          </a:p>
          <a:p>
            <a:endParaRPr lang="en-US" dirty="0"/>
          </a:p>
        </p:txBody>
      </p:sp>
      <p:pic>
        <p:nvPicPr>
          <p:cNvPr id="5" name="Picture 4">
            <a:extLst>
              <a:ext uri="{FF2B5EF4-FFF2-40B4-BE49-F238E27FC236}">
                <a16:creationId xmlns:a16="http://schemas.microsoft.com/office/drawing/2014/main" id="{45663EF0-5DDE-4EB4-8C63-44009ADBAA16}"/>
              </a:ext>
            </a:extLst>
          </p:cNvPr>
          <p:cNvPicPr>
            <a:picLocks noChangeAspect="1"/>
          </p:cNvPicPr>
          <p:nvPr/>
        </p:nvPicPr>
        <p:blipFill>
          <a:blip r:embed="rId2"/>
          <a:stretch>
            <a:fillRect/>
          </a:stretch>
        </p:blipFill>
        <p:spPr>
          <a:xfrm>
            <a:off x="6096000" y="1112876"/>
            <a:ext cx="5591175" cy="1762125"/>
          </a:xfrm>
          <a:prstGeom prst="rect">
            <a:avLst/>
          </a:prstGeom>
        </p:spPr>
      </p:pic>
      <p:pic>
        <p:nvPicPr>
          <p:cNvPr id="10" name="Picture 9">
            <a:extLst>
              <a:ext uri="{FF2B5EF4-FFF2-40B4-BE49-F238E27FC236}">
                <a16:creationId xmlns:a16="http://schemas.microsoft.com/office/drawing/2014/main" id="{15D6F687-7A9C-4522-B27D-1E5825162A79}"/>
              </a:ext>
            </a:extLst>
          </p:cNvPr>
          <p:cNvPicPr>
            <a:picLocks noChangeAspect="1"/>
          </p:cNvPicPr>
          <p:nvPr/>
        </p:nvPicPr>
        <p:blipFill>
          <a:blip r:embed="rId3"/>
          <a:stretch>
            <a:fillRect/>
          </a:stretch>
        </p:blipFill>
        <p:spPr>
          <a:xfrm>
            <a:off x="6096000" y="3287674"/>
            <a:ext cx="5591175" cy="638175"/>
          </a:xfrm>
          <a:prstGeom prst="rect">
            <a:avLst/>
          </a:prstGeom>
        </p:spPr>
      </p:pic>
      <p:sp>
        <p:nvSpPr>
          <p:cNvPr id="13" name="Rectangle 12">
            <a:extLst>
              <a:ext uri="{FF2B5EF4-FFF2-40B4-BE49-F238E27FC236}">
                <a16:creationId xmlns:a16="http://schemas.microsoft.com/office/drawing/2014/main" id="{6689E96B-2FFA-4672-9AE4-437194BFE065}"/>
              </a:ext>
            </a:extLst>
          </p:cNvPr>
          <p:cNvSpPr/>
          <p:nvPr/>
        </p:nvSpPr>
        <p:spPr>
          <a:xfrm>
            <a:off x="7567127" y="1112876"/>
            <a:ext cx="3786673" cy="5207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0E7BE24-5EFF-4048-8DAE-19A9D67641B9}"/>
              </a:ext>
            </a:extLst>
          </p:cNvPr>
          <p:cNvSpPr/>
          <p:nvPr/>
        </p:nvSpPr>
        <p:spPr>
          <a:xfrm>
            <a:off x="9417465" y="1679652"/>
            <a:ext cx="1068225" cy="366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F91FD8A-3E42-464D-93E9-8E8F1C4F4B64}"/>
              </a:ext>
            </a:extLst>
          </p:cNvPr>
          <p:cNvSpPr/>
          <p:nvPr/>
        </p:nvSpPr>
        <p:spPr>
          <a:xfrm>
            <a:off x="10417323" y="3429000"/>
            <a:ext cx="564023" cy="2841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9D19202-2E41-48B9-B966-0A89EAA20459}"/>
              </a:ext>
            </a:extLst>
          </p:cNvPr>
          <p:cNvPicPr>
            <a:picLocks noChangeAspect="1"/>
          </p:cNvPicPr>
          <p:nvPr/>
        </p:nvPicPr>
        <p:blipFill>
          <a:blip r:embed="rId4"/>
          <a:stretch>
            <a:fillRect/>
          </a:stretch>
        </p:blipFill>
        <p:spPr>
          <a:xfrm>
            <a:off x="6095998" y="4338522"/>
            <a:ext cx="6096001" cy="1123950"/>
          </a:xfrm>
          <a:prstGeom prst="rect">
            <a:avLst/>
          </a:prstGeom>
        </p:spPr>
      </p:pic>
      <p:sp>
        <p:nvSpPr>
          <p:cNvPr id="6" name="Rectangle 5">
            <a:extLst>
              <a:ext uri="{FF2B5EF4-FFF2-40B4-BE49-F238E27FC236}">
                <a16:creationId xmlns:a16="http://schemas.microsoft.com/office/drawing/2014/main" id="{650791E5-8B99-4013-AF1B-649B8A6ADDBB}"/>
              </a:ext>
            </a:extLst>
          </p:cNvPr>
          <p:cNvSpPr/>
          <p:nvPr/>
        </p:nvSpPr>
        <p:spPr>
          <a:xfrm>
            <a:off x="10981346" y="4976697"/>
            <a:ext cx="372454" cy="2618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9711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74339A-758C-4ADC-88CF-9CDFFB197017}"/>
              </a:ext>
            </a:extLst>
          </p:cNvPr>
          <p:cNvSpPr txBox="1">
            <a:spLocks/>
          </p:cNvSpPr>
          <p:nvPr/>
        </p:nvSpPr>
        <p:spPr>
          <a:xfrm>
            <a:off x="0" y="585680"/>
            <a:ext cx="11353800" cy="4953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pic>
        <p:nvPicPr>
          <p:cNvPr id="2" name="Picture 1">
            <a:extLst>
              <a:ext uri="{FF2B5EF4-FFF2-40B4-BE49-F238E27FC236}">
                <a16:creationId xmlns:a16="http://schemas.microsoft.com/office/drawing/2014/main" id="{728F8ED8-6A8D-0EF0-986F-DF601AFB3C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4469"/>
          <a:stretch/>
        </p:blipFill>
        <p:spPr bwMode="auto">
          <a:xfrm>
            <a:off x="4822507" y="2549689"/>
            <a:ext cx="2546986" cy="3027501"/>
          </a:xfrm>
          <a:prstGeom prst="rect">
            <a:avLst/>
          </a:prstGeom>
          <a:noFill/>
        </p:spPr>
      </p:pic>
      <p:sp>
        <p:nvSpPr>
          <p:cNvPr id="3" name="TextBox 2">
            <a:extLst>
              <a:ext uri="{FF2B5EF4-FFF2-40B4-BE49-F238E27FC236}">
                <a16:creationId xmlns:a16="http://schemas.microsoft.com/office/drawing/2014/main" id="{AC2F8619-EE7D-D678-C744-126025289F01}"/>
              </a:ext>
            </a:extLst>
          </p:cNvPr>
          <p:cNvSpPr txBox="1"/>
          <p:nvPr/>
        </p:nvSpPr>
        <p:spPr>
          <a:xfrm>
            <a:off x="3510897" y="1076644"/>
            <a:ext cx="5170206" cy="1200329"/>
          </a:xfrm>
          <a:prstGeom prst="rect">
            <a:avLst/>
          </a:prstGeom>
          <a:noFill/>
        </p:spPr>
        <p:txBody>
          <a:bodyPr wrap="square" rtlCol="0">
            <a:spAutoFit/>
          </a:bodyPr>
          <a:lstStyle/>
          <a:p>
            <a:r>
              <a:rPr lang="en-US" sz="7200" b="1" dirty="0">
                <a:solidFill>
                  <a:srgbClr val="002055"/>
                </a:solidFill>
              </a:rPr>
              <a:t>THANK YOU!</a:t>
            </a:r>
          </a:p>
        </p:txBody>
      </p:sp>
    </p:spTree>
    <p:custDataLst>
      <p:tags r:id="rId1"/>
    </p:custDataLst>
    <p:extLst>
      <p:ext uri="{BB962C8B-B14F-4D97-AF65-F5344CB8AC3E}">
        <p14:creationId xmlns:p14="http://schemas.microsoft.com/office/powerpoint/2010/main" val="561094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About LPA</a:t>
            </a:r>
          </a:p>
        </p:txBody>
      </p:sp>
      <p:sp>
        <p:nvSpPr>
          <p:cNvPr id="4" name="TextBox 3">
            <a:extLst>
              <a:ext uri="{FF2B5EF4-FFF2-40B4-BE49-F238E27FC236}">
                <a16:creationId xmlns:a16="http://schemas.microsoft.com/office/drawing/2014/main" id="{AE95DA3D-3535-2401-A98C-01BCEADC9E79}"/>
              </a:ext>
            </a:extLst>
          </p:cNvPr>
          <p:cNvSpPr txBox="1"/>
          <p:nvPr/>
        </p:nvSpPr>
        <p:spPr>
          <a:xfrm>
            <a:off x="0" y="1259822"/>
            <a:ext cx="6208642" cy="400110"/>
          </a:xfrm>
          <a:prstGeom prst="rect">
            <a:avLst/>
          </a:prstGeom>
          <a:noFill/>
        </p:spPr>
        <p:txBody>
          <a:bodyPr wrap="square">
            <a:spAutoFit/>
          </a:bodyPr>
          <a:lstStyle/>
          <a:p>
            <a:r>
              <a:rPr lang="en-US" sz="2000" b="1" dirty="0"/>
              <a:t>What is Loss Prevention Analytics (LPA)?</a:t>
            </a:r>
          </a:p>
        </p:txBody>
      </p:sp>
      <p:sp>
        <p:nvSpPr>
          <p:cNvPr id="6" name="TextBox 5">
            <a:extLst>
              <a:ext uri="{FF2B5EF4-FFF2-40B4-BE49-F238E27FC236}">
                <a16:creationId xmlns:a16="http://schemas.microsoft.com/office/drawing/2014/main" id="{45D799AD-AEF3-EC3F-6F4E-AB6B4EAF14CB}"/>
              </a:ext>
            </a:extLst>
          </p:cNvPr>
          <p:cNvSpPr txBox="1"/>
          <p:nvPr/>
        </p:nvSpPr>
        <p:spPr>
          <a:xfrm>
            <a:off x="0" y="3459778"/>
            <a:ext cx="6208642" cy="400110"/>
          </a:xfrm>
          <a:prstGeom prst="rect">
            <a:avLst/>
          </a:prstGeom>
          <a:noFill/>
        </p:spPr>
        <p:txBody>
          <a:bodyPr wrap="square">
            <a:spAutoFit/>
          </a:bodyPr>
          <a:lstStyle/>
          <a:p>
            <a:r>
              <a:rPr lang="en-US" sz="2000" b="1" dirty="0"/>
              <a:t>How can LPA help me?</a:t>
            </a:r>
          </a:p>
        </p:txBody>
      </p:sp>
      <p:pic>
        <p:nvPicPr>
          <p:cNvPr id="13" name="Picture 12">
            <a:extLst>
              <a:ext uri="{FF2B5EF4-FFF2-40B4-BE49-F238E27FC236}">
                <a16:creationId xmlns:a16="http://schemas.microsoft.com/office/drawing/2014/main" id="{6F62851F-80E4-64B2-DE04-6E3A7377393F}"/>
              </a:ext>
            </a:extLst>
          </p:cNvPr>
          <p:cNvPicPr>
            <a:picLocks noChangeAspect="1"/>
          </p:cNvPicPr>
          <p:nvPr/>
        </p:nvPicPr>
        <p:blipFill>
          <a:blip r:embed="rId2"/>
          <a:stretch>
            <a:fillRect/>
          </a:stretch>
        </p:blipFill>
        <p:spPr>
          <a:xfrm>
            <a:off x="5460512" y="2044006"/>
            <a:ext cx="6539206" cy="2445557"/>
          </a:xfrm>
          <a:prstGeom prst="rect">
            <a:avLst/>
          </a:prstGeom>
        </p:spPr>
      </p:pic>
      <p:sp>
        <p:nvSpPr>
          <p:cNvPr id="9" name="TextBox 8">
            <a:extLst>
              <a:ext uri="{FF2B5EF4-FFF2-40B4-BE49-F238E27FC236}">
                <a16:creationId xmlns:a16="http://schemas.microsoft.com/office/drawing/2014/main" id="{2D556AA5-2B85-45E2-9580-BF6AFD2BA12F}"/>
              </a:ext>
            </a:extLst>
          </p:cNvPr>
          <p:cNvSpPr txBox="1"/>
          <p:nvPr/>
        </p:nvSpPr>
        <p:spPr>
          <a:xfrm>
            <a:off x="0" y="1674674"/>
            <a:ext cx="6321287" cy="2185214"/>
          </a:xfrm>
          <a:prstGeom prst="rect">
            <a:avLst/>
          </a:prstGeom>
          <a:noFill/>
        </p:spPr>
        <p:txBody>
          <a:bodyPr wrap="square" rtlCol="0">
            <a:spAutoFit/>
          </a:bodyPr>
          <a:lstStyle/>
          <a:p>
            <a:pPr marL="285750" indent="-285750">
              <a:buFont typeface="Arial" panose="020B0604020202020204" pitchFamily="34" charset="0"/>
              <a:buChar char="•"/>
            </a:pPr>
            <a:r>
              <a:rPr lang="en-US" sz="2000" dirty="0"/>
              <a:t>Enables you to get a clear view of retail operations</a:t>
            </a:r>
          </a:p>
          <a:p>
            <a:pPr marL="285750" indent="-285750">
              <a:buFont typeface="Arial" panose="020B0604020202020204" pitchFamily="34" charset="0"/>
              <a:buChar char="•"/>
            </a:pPr>
            <a:r>
              <a:rPr lang="en-US" sz="2000" dirty="0"/>
              <a:t>Identify and reduce the number of errors and theft</a:t>
            </a:r>
          </a:p>
          <a:p>
            <a:pPr marL="285750" indent="-285750">
              <a:buFont typeface="Arial" panose="020B0604020202020204" pitchFamily="34" charset="0"/>
              <a:buChar char="•"/>
            </a:pPr>
            <a:r>
              <a:rPr lang="en-US" sz="2000" dirty="0"/>
              <a:t>Combines different sources of information to produce documentation and reports</a:t>
            </a:r>
          </a:p>
          <a:p>
            <a:pPr marL="285750" indent="-285750">
              <a:buFont typeface="Arial" panose="020B0604020202020204" pitchFamily="34" charset="0"/>
              <a:buChar char="•"/>
            </a:pPr>
            <a:r>
              <a:rPr lang="en-US" sz="2000" dirty="0"/>
              <a:t>Can get information in real-time and in the past</a:t>
            </a:r>
          </a:p>
          <a:p>
            <a:endParaRPr lang="en-US" dirty="0"/>
          </a:p>
          <a:p>
            <a:endParaRPr lang="en-US" dirty="0"/>
          </a:p>
        </p:txBody>
      </p:sp>
      <p:sp>
        <p:nvSpPr>
          <p:cNvPr id="7" name="TextBox 6">
            <a:extLst>
              <a:ext uri="{FF2B5EF4-FFF2-40B4-BE49-F238E27FC236}">
                <a16:creationId xmlns:a16="http://schemas.microsoft.com/office/drawing/2014/main" id="{BA024C59-A549-FCE8-5174-095DE2BC4B71}"/>
              </a:ext>
            </a:extLst>
          </p:cNvPr>
          <p:cNvSpPr txBox="1"/>
          <p:nvPr/>
        </p:nvSpPr>
        <p:spPr>
          <a:xfrm>
            <a:off x="0" y="3843852"/>
            <a:ext cx="6321287"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Discourages theft with verifiable proof</a:t>
            </a:r>
          </a:p>
          <a:p>
            <a:pPr marL="285750" indent="-285750">
              <a:buFont typeface="Arial" panose="020B0604020202020204" pitchFamily="34" charset="0"/>
              <a:buChar char="•"/>
            </a:pPr>
            <a:r>
              <a:rPr lang="en-US" sz="2000" dirty="0"/>
              <a:t>Identify employee training issues</a:t>
            </a:r>
          </a:p>
          <a:p>
            <a:pPr marL="285750" indent="-285750">
              <a:buFont typeface="Arial" panose="020B0604020202020204" pitchFamily="34" charset="0"/>
              <a:buChar char="•"/>
            </a:pPr>
            <a:r>
              <a:rPr lang="en-US" sz="2000" dirty="0"/>
              <a:t>Quickly verify transactions, risk events and employee claims</a:t>
            </a:r>
          </a:p>
          <a:p>
            <a:endParaRPr lang="en-US" sz="2000" dirty="0"/>
          </a:p>
          <a:p>
            <a:endParaRPr lang="en-US" sz="2000" dirty="0"/>
          </a:p>
        </p:txBody>
      </p:sp>
    </p:spTree>
    <p:extLst>
      <p:ext uri="{BB962C8B-B14F-4D97-AF65-F5344CB8AC3E}">
        <p14:creationId xmlns:p14="http://schemas.microsoft.com/office/powerpoint/2010/main" val="35147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About LPA</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783042"/>
            <a:ext cx="5527964" cy="2585323"/>
          </a:xfrm>
          <a:prstGeom prst="rect">
            <a:avLst/>
          </a:prstGeom>
          <a:noFill/>
        </p:spPr>
        <p:txBody>
          <a:bodyPr wrap="square" rtlCol="0">
            <a:spAutoFit/>
          </a:bodyPr>
          <a:lstStyle/>
          <a:p>
            <a:r>
              <a:rPr lang="en-US" sz="2400" dirty="0"/>
              <a:t>From the </a:t>
            </a:r>
            <a:r>
              <a:rPr lang="en-US" sz="2400" b="0" i="0" dirty="0">
                <a:effectLst/>
              </a:rPr>
              <a:t>CStoreOffice® Homepage:</a:t>
            </a:r>
          </a:p>
          <a:p>
            <a:endParaRPr lang="en-US" sz="2400" b="0" i="0" dirty="0">
              <a:effectLst/>
            </a:endParaRPr>
          </a:p>
          <a:p>
            <a:pPr marL="742950" lvl="1" indent="-285750">
              <a:buFont typeface="Wingdings" panose="05000000000000000000" pitchFamily="2" charset="2"/>
              <a:buChar char="Ø"/>
            </a:pPr>
            <a:r>
              <a:rPr lang="en-US" sz="2400" dirty="0">
                <a:solidFill>
                  <a:srgbClr val="FF0000"/>
                </a:solidFill>
              </a:rPr>
              <a:t>Click the   </a:t>
            </a:r>
            <a:r>
              <a:rPr lang="en-US" sz="2400" dirty="0" err="1">
                <a:solidFill>
                  <a:srgbClr val="FF0000"/>
                </a:solidFill>
              </a:rPr>
              <a:t>i</a:t>
            </a:r>
            <a:r>
              <a:rPr lang="en-US" sz="2400" dirty="0">
                <a:solidFill>
                  <a:srgbClr val="FF0000"/>
                </a:solidFill>
              </a:rPr>
              <a:t>    icon at the top left of the page</a:t>
            </a:r>
          </a:p>
          <a:p>
            <a:pPr marL="742950" lvl="1" indent="-285750">
              <a:buFont typeface="Wingdings" panose="05000000000000000000" pitchFamily="2" charset="2"/>
              <a:buChar char="Ø"/>
            </a:pPr>
            <a:endParaRPr lang="en-US" sz="2400" dirty="0">
              <a:solidFill>
                <a:srgbClr val="FF0000"/>
              </a:solidFill>
            </a:endParaRPr>
          </a:p>
          <a:p>
            <a:pPr marL="1200150" lvl="2" indent="-285750">
              <a:buFont typeface="Wingdings" panose="05000000000000000000" pitchFamily="2" charset="2"/>
              <a:buChar char="Ø"/>
            </a:pPr>
            <a:r>
              <a:rPr lang="en-US" sz="2400" dirty="0">
                <a:solidFill>
                  <a:srgbClr val="FF0000"/>
                </a:solidFill>
              </a:rPr>
              <a:t>Click Loss Prevention </a:t>
            </a:r>
          </a:p>
          <a:p>
            <a:endParaRPr lang="en-US" dirty="0"/>
          </a:p>
        </p:txBody>
      </p:sp>
      <p:pic>
        <p:nvPicPr>
          <p:cNvPr id="3" name="Picture 2">
            <a:extLst>
              <a:ext uri="{FF2B5EF4-FFF2-40B4-BE49-F238E27FC236}">
                <a16:creationId xmlns:a16="http://schemas.microsoft.com/office/drawing/2014/main" id="{F75BF3AA-2226-78F2-C967-9D591A54D083}"/>
              </a:ext>
            </a:extLst>
          </p:cNvPr>
          <p:cNvPicPr>
            <a:picLocks noChangeAspect="1"/>
          </p:cNvPicPr>
          <p:nvPr/>
        </p:nvPicPr>
        <p:blipFill>
          <a:blip r:embed="rId2"/>
          <a:stretch>
            <a:fillRect/>
          </a:stretch>
        </p:blipFill>
        <p:spPr>
          <a:xfrm>
            <a:off x="5718412" y="1066800"/>
            <a:ext cx="6473588" cy="4337713"/>
          </a:xfrm>
          <a:prstGeom prst="rect">
            <a:avLst/>
          </a:prstGeom>
        </p:spPr>
      </p:pic>
      <p:sp>
        <p:nvSpPr>
          <p:cNvPr id="7" name="Rectangle 6">
            <a:extLst>
              <a:ext uri="{FF2B5EF4-FFF2-40B4-BE49-F238E27FC236}">
                <a16:creationId xmlns:a16="http://schemas.microsoft.com/office/drawing/2014/main" id="{727F8C0E-16D7-60A7-A1BD-8C0CB6FA4278}"/>
              </a:ext>
            </a:extLst>
          </p:cNvPr>
          <p:cNvSpPr/>
          <p:nvPr/>
        </p:nvSpPr>
        <p:spPr>
          <a:xfrm>
            <a:off x="5718412" y="1075249"/>
            <a:ext cx="438956" cy="3866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F70942-1859-E6C0-ED99-39849310A8A9}"/>
              </a:ext>
            </a:extLst>
          </p:cNvPr>
          <p:cNvSpPr/>
          <p:nvPr/>
        </p:nvSpPr>
        <p:spPr>
          <a:xfrm>
            <a:off x="6825667" y="1478181"/>
            <a:ext cx="955343" cy="9181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E87AAE39-2DD1-112C-27AC-4841BA2CDFCA}"/>
              </a:ext>
            </a:extLst>
          </p:cNvPr>
          <p:cNvSpPr txBox="1"/>
          <p:nvPr/>
        </p:nvSpPr>
        <p:spPr>
          <a:xfrm>
            <a:off x="0" y="1259822"/>
            <a:ext cx="6208642" cy="523220"/>
          </a:xfrm>
          <a:prstGeom prst="rect">
            <a:avLst/>
          </a:prstGeom>
          <a:noFill/>
        </p:spPr>
        <p:txBody>
          <a:bodyPr wrap="square">
            <a:spAutoFit/>
          </a:bodyPr>
          <a:lstStyle/>
          <a:p>
            <a:r>
              <a:rPr lang="en-US" sz="2800" b="1" dirty="0"/>
              <a:t>How to access LPA</a:t>
            </a:r>
          </a:p>
        </p:txBody>
      </p:sp>
      <p:pic>
        <p:nvPicPr>
          <p:cNvPr id="14" name="Picture 13" descr="A black squares on a white background&#10;&#10;Description automatically generated with low confidence">
            <a:extLst>
              <a:ext uri="{FF2B5EF4-FFF2-40B4-BE49-F238E27FC236}">
                <a16:creationId xmlns:a16="http://schemas.microsoft.com/office/drawing/2014/main" id="{1B29F994-CF13-C00F-762D-0E7AE5094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4398" y="2548464"/>
            <a:ext cx="420374" cy="437359"/>
          </a:xfrm>
          <a:prstGeom prst="rect">
            <a:avLst/>
          </a:prstGeom>
        </p:spPr>
      </p:pic>
    </p:spTree>
    <p:extLst>
      <p:ext uri="{BB962C8B-B14F-4D97-AF65-F5344CB8AC3E}">
        <p14:creationId xmlns:p14="http://schemas.microsoft.com/office/powerpoint/2010/main" val="70528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About LPA</a:t>
            </a:r>
          </a:p>
        </p:txBody>
      </p:sp>
      <p:sp>
        <p:nvSpPr>
          <p:cNvPr id="9" name="TextBox 8">
            <a:extLst>
              <a:ext uri="{FF2B5EF4-FFF2-40B4-BE49-F238E27FC236}">
                <a16:creationId xmlns:a16="http://schemas.microsoft.com/office/drawing/2014/main" id="{2D556AA5-2B85-45E2-9580-BF6AFD2BA12F}"/>
              </a:ext>
            </a:extLst>
          </p:cNvPr>
          <p:cNvSpPr txBox="1"/>
          <p:nvPr/>
        </p:nvSpPr>
        <p:spPr>
          <a:xfrm>
            <a:off x="0" y="1783042"/>
            <a:ext cx="5718412" cy="3323987"/>
          </a:xfrm>
          <a:prstGeom prst="rect">
            <a:avLst/>
          </a:prstGeom>
          <a:noFill/>
        </p:spPr>
        <p:txBody>
          <a:bodyPr wrap="square" rtlCol="0">
            <a:spAutoFit/>
          </a:bodyPr>
          <a:lstStyle/>
          <a:p>
            <a:r>
              <a:rPr lang="en-US" sz="2400" dirty="0"/>
              <a:t>From the </a:t>
            </a:r>
            <a:r>
              <a:rPr lang="en-US" sz="2400" b="0" i="0" dirty="0">
                <a:effectLst/>
              </a:rPr>
              <a:t>CStoreOffice® Shift Report:</a:t>
            </a:r>
          </a:p>
          <a:p>
            <a:endParaRPr lang="en-US" sz="2400" b="0" i="0" dirty="0">
              <a:effectLst/>
            </a:endParaRPr>
          </a:p>
          <a:p>
            <a:pPr marL="742950" lvl="1" indent="-285750">
              <a:buFont typeface="Wingdings" panose="05000000000000000000" pitchFamily="2" charset="2"/>
              <a:buChar char="Ø"/>
            </a:pPr>
            <a:r>
              <a:rPr lang="en-US" sz="2400" dirty="0"/>
              <a:t>Risk events will be marked with the LPA icon</a:t>
            </a:r>
          </a:p>
          <a:p>
            <a:pPr marL="742950" lvl="1" indent="-285750">
              <a:buFont typeface="Wingdings" panose="05000000000000000000" pitchFamily="2" charset="2"/>
              <a:buChar char="Ø"/>
            </a:pPr>
            <a:endParaRPr lang="en-US" sz="2400" dirty="0"/>
          </a:p>
          <a:p>
            <a:pPr marL="742950" lvl="1" indent="-285750">
              <a:buFont typeface="Wingdings" panose="05000000000000000000" pitchFamily="2" charset="2"/>
              <a:buChar char="Ø"/>
            </a:pPr>
            <a:r>
              <a:rPr lang="en-US" sz="2400" dirty="0">
                <a:solidFill>
                  <a:srgbClr val="FF0000"/>
                </a:solidFill>
              </a:rPr>
              <a:t>Clicking</a:t>
            </a:r>
            <a:r>
              <a:rPr lang="en-US" sz="2400" dirty="0"/>
              <a:t> the LPA  icon will take you directly to the video(s) of that risk event</a:t>
            </a:r>
          </a:p>
          <a:p>
            <a:endParaRPr lang="en-US" dirty="0"/>
          </a:p>
        </p:txBody>
      </p:sp>
      <p:pic>
        <p:nvPicPr>
          <p:cNvPr id="7" name="Picture 6">
            <a:extLst>
              <a:ext uri="{FF2B5EF4-FFF2-40B4-BE49-F238E27FC236}">
                <a16:creationId xmlns:a16="http://schemas.microsoft.com/office/drawing/2014/main" id="{CAC71D0A-33F3-4B31-8C83-36FD76536038}"/>
              </a:ext>
            </a:extLst>
          </p:cNvPr>
          <p:cNvPicPr>
            <a:picLocks noChangeAspect="1"/>
          </p:cNvPicPr>
          <p:nvPr/>
        </p:nvPicPr>
        <p:blipFill>
          <a:blip r:embed="rId2"/>
          <a:stretch>
            <a:fillRect/>
          </a:stretch>
        </p:blipFill>
        <p:spPr>
          <a:xfrm>
            <a:off x="5717983" y="1305341"/>
            <a:ext cx="6474017" cy="3365026"/>
          </a:xfrm>
          <a:prstGeom prst="rect">
            <a:avLst/>
          </a:prstGeom>
        </p:spPr>
      </p:pic>
      <p:sp>
        <p:nvSpPr>
          <p:cNvPr id="8" name="Rectangle 7">
            <a:extLst>
              <a:ext uri="{FF2B5EF4-FFF2-40B4-BE49-F238E27FC236}">
                <a16:creationId xmlns:a16="http://schemas.microsoft.com/office/drawing/2014/main" id="{11B07288-95FD-40F3-8233-7F348ADDF16F}"/>
              </a:ext>
            </a:extLst>
          </p:cNvPr>
          <p:cNvSpPr/>
          <p:nvPr/>
        </p:nvSpPr>
        <p:spPr>
          <a:xfrm>
            <a:off x="10072048" y="2033516"/>
            <a:ext cx="286603" cy="25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A51400-B23F-EE8C-8AE2-13CF4961D49E}"/>
              </a:ext>
            </a:extLst>
          </p:cNvPr>
          <p:cNvSpPr txBox="1"/>
          <p:nvPr/>
        </p:nvSpPr>
        <p:spPr>
          <a:xfrm>
            <a:off x="0" y="1259822"/>
            <a:ext cx="6208642" cy="523220"/>
          </a:xfrm>
          <a:prstGeom prst="rect">
            <a:avLst/>
          </a:prstGeom>
          <a:noFill/>
        </p:spPr>
        <p:txBody>
          <a:bodyPr wrap="square">
            <a:spAutoFit/>
          </a:bodyPr>
          <a:lstStyle/>
          <a:p>
            <a:r>
              <a:rPr lang="en-US" sz="2800" b="1" dirty="0"/>
              <a:t>How to access LPA</a:t>
            </a:r>
          </a:p>
        </p:txBody>
      </p:sp>
      <p:pic>
        <p:nvPicPr>
          <p:cNvPr id="5" name="Picture 4">
            <a:extLst>
              <a:ext uri="{FF2B5EF4-FFF2-40B4-BE49-F238E27FC236}">
                <a16:creationId xmlns:a16="http://schemas.microsoft.com/office/drawing/2014/main" id="{73FA1C6A-B485-FE8C-52F1-9903732A065C}"/>
              </a:ext>
            </a:extLst>
          </p:cNvPr>
          <p:cNvPicPr>
            <a:picLocks noChangeAspect="1"/>
          </p:cNvPicPr>
          <p:nvPr/>
        </p:nvPicPr>
        <p:blipFill>
          <a:blip r:embed="rId3"/>
          <a:stretch>
            <a:fillRect/>
          </a:stretch>
        </p:blipFill>
        <p:spPr>
          <a:xfrm>
            <a:off x="756111" y="2925008"/>
            <a:ext cx="538867" cy="416397"/>
          </a:xfrm>
          <a:prstGeom prst="rect">
            <a:avLst/>
          </a:prstGeom>
        </p:spPr>
      </p:pic>
      <p:pic>
        <p:nvPicPr>
          <p:cNvPr id="6" name="Picture 5">
            <a:extLst>
              <a:ext uri="{FF2B5EF4-FFF2-40B4-BE49-F238E27FC236}">
                <a16:creationId xmlns:a16="http://schemas.microsoft.com/office/drawing/2014/main" id="{BADF6CEB-9322-173F-AA7B-149639F1515F}"/>
              </a:ext>
            </a:extLst>
          </p:cNvPr>
          <p:cNvPicPr>
            <a:picLocks noChangeAspect="1"/>
          </p:cNvPicPr>
          <p:nvPr/>
        </p:nvPicPr>
        <p:blipFill>
          <a:blip r:embed="rId3"/>
          <a:stretch>
            <a:fillRect/>
          </a:stretch>
        </p:blipFill>
        <p:spPr>
          <a:xfrm>
            <a:off x="2320124" y="3667068"/>
            <a:ext cx="538867" cy="416397"/>
          </a:xfrm>
          <a:prstGeom prst="rect">
            <a:avLst/>
          </a:prstGeom>
        </p:spPr>
      </p:pic>
    </p:spTree>
    <p:extLst>
      <p:ext uri="{BB962C8B-B14F-4D97-AF65-F5344CB8AC3E}">
        <p14:creationId xmlns:p14="http://schemas.microsoft.com/office/powerpoint/2010/main" val="149516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15759-13FE-634C-8AF2-C7F2C098F76A}"/>
              </a:ext>
            </a:extLst>
          </p:cNvPr>
          <p:cNvPicPr>
            <a:picLocks noChangeAspect="1"/>
          </p:cNvPicPr>
          <p:nvPr/>
        </p:nvPicPr>
        <p:blipFill rotWithShape="1">
          <a:blip r:embed="rId2"/>
          <a:srcRect b="28175"/>
          <a:stretch/>
        </p:blipFill>
        <p:spPr>
          <a:xfrm>
            <a:off x="2580784" y="2245391"/>
            <a:ext cx="7030431" cy="1888467"/>
          </a:xfrm>
          <a:prstGeom prst="rect">
            <a:avLst/>
          </a:prstGeom>
        </p:spPr>
      </p:pic>
      <p:sp>
        <p:nvSpPr>
          <p:cNvPr id="5" name="TextBox 4">
            <a:extLst>
              <a:ext uri="{FF2B5EF4-FFF2-40B4-BE49-F238E27FC236}">
                <a16:creationId xmlns:a16="http://schemas.microsoft.com/office/drawing/2014/main" id="{36CCAC50-7D0D-4797-3373-E3A405BF02DF}"/>
              </a:ext>
            </a:extLst>
          </p:cNvPr>
          <p:cNvSpPr txBox="1"/>
          <p:nvPr/>
        </p:nvSpPr>
        <p:spPr>
          <a:xfrm>
            <a:off x="2580784" y="2074793"/>
            <a:ext cx="7030431" cy="923330"/>
          </a:xfrm>
          <a:prstGeom prst="rect">
            <a:avLst/>
          </a:prstGeom>
          <a:noFill/>
        </p:spPr>
        <p:txBody>
          <a:bodyPr wrap="square">
            <a:spAutoFit/>
          </a:bodyPr>
          <a:lstStyle/>
          <a:p>
            <a:pPr algn="ctr"/>
            <a:r>
              <a:rPr lang="en-US" sz="5400" dirty="0">
                <a:solidFill>
                  <a:srgbClr val="334C8E"/>
                </a:solidFill>
              </a:rPr>
              <a:t>Events</a:t>
            </a:r>
            <a:endParaRPr lang="en-US" sz="5400" dirty="0"/>
          </a:p>
        </p:txBody>
      </p:sp>
    </p:spTree>
    <p:extLst>
      <p:ext uri="{BB962C8B-B14F-4D97-AF65-F5344CB8AC3E}">
        <p14:creationId xmlns:p14="http://schemas.microsoft.com/office/powerpoint/2010/main" val="274561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Events</a:t>
            </a:r>
          </a:p>
        </p:txBody>
      </p:sp>
      <p:sp>
        <p:nvSpPr>
          <p:cNvPr id="4" name="TextBox 3">
            <a:extLst>
              <a:ext uri="{FF2B5EF4-FFF2-40B4-BE49-F238E27FC236}">
                <a16:creationId xmlns:a16="http://schemas.microsoft.com/office/drawing/2014/main" id="{F1C8F69A-F8DC-7684-EEEA-D96CBD4E1985}"/>
              </a:ext>
            </a:extLst>
          </p:cNvPr>
          <p:cNvSpPr txBox="1"/>
          <p:nvPr/>
        </p:nvSpPr>
        <p:spPr>
          <a:xfrm>
            <a:off x="152399" y="1169912"/>
            <a:ext cx="4563979" cy="707886"/>
          </a:xfrm>
          <a:prstGeom prst="rect">
            <a:avLst/>
          </a:prstGeom>
          <a:noFill/>
        </p:spPr>
        <p:txBody>
          <a:bodyPr wrap="square">
            <a:spAutoFit/>
          </a:bodyPr>
          <a:lstStyle/>
          <a:p>
            <a:r>
              <a:rPr lang="en-US" sz="2000" b="0" i="0" dirty="0">
                <a:effectLst/>
              </a:rPr>
              <a:t>Loss Prevention Analytics allows you to work with the following events:</a:t>
            </a:r>
            <a:endParaRPr lang="en-US" sz="2000" dirty="0"/>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2436318213"/>
              </p:ext>
            </p:extLst>
          </p:nvPr>
        </p:nvGraphicFramePr>
        <p:xfrm>
          <a:off x="152399" y="1980911"/>
          <a:ext cx="11887202" cy="3449320"/>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Event Name</a:t>
                      </a:r>
                    </a:p>
                  </a:txBody>
                  <a:tcPr/>
                </a:tc>
                <a:tc>
                  <a:txBody>
                    <a:bodyPr/>
                    <a:lstStyle/>
                    <a:p>
                      <a:pPr algn="ctr"/>
                      <a:r>
                        <a:rPr lang="en-US" dirty="0"/>
                        <a:t>Event Description</a:t>
                      </a:r>
                    </a:p>
                  </a:txBody>
                  <a:tcPr/>
                </a:tc>
                <a:extLst>
                  <a:ext uri="{0D108BD9-81ED-4DB2-BD59-A6C34878D82A}">
                    <a16:rowId xmlns:a16="http://schemas.microsoft.com/office/drawing/2014/main" val="3857888848"/>
                  </a:ext>
                </a:extLst>
              </a:tr>
              <a:tr h="370840">
                <a:tc>
                  <a:txBody>
                    <a:bodyPr/>
                    <a:lstStyle/>
                    <a:p>
                      <a:pPr algn="l" fontAlgn="ctr"/>
                      <a:r>
                        <a:rPr lang="en-US" sz="2000" b="1" dirty="0">
                          <a:solidFill>
                            <a:schemeClr val="tx1"/>
                          </a:solidFill>
                          <a:effectLst/>
                          <a:latin typeface="+mn-lt"/>
                        </a:rPr>
                        <a:t>Sale</a:t>
                      </a:r>
                    </a:p>
                  </a:txBody>
                  <a:tcPr marL="66675" marR="142875" anchor="ctr"/>
                </a:tc>
                <a:tc>
                  <a:txBody>
                    <a:bodyPr/>
                    <a:lstStyle/>
                    <a:p>
                      <a:pPr algn="l"/>
                      <a:r>
                        <a:rPr lang="en-US" sz="2000" dirty="0">
                          <a:solidFill>
                            <a:schemeClr val="tx1"/>
                          </a:solidFill>
                          <a:effectLst/>
                          <a:latin typeface="+mn-lt"/>
                        </a:rPr>
                        <a:t>A regular event of sale: inside sale and outside sale (when a customer pays at the pump).</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sz="2000" b="1">
                          <a:solidFill>
                            <a:schemeClr val="tx1"/>
                          </a:solidFill>
                          <a:effectLst/>
                          <a:latin typeface="+mn-lt"/>
                        </a:rPr>
                        <a:t>Void</a:t>
                      </a:r>
                    </a:p>
                  </a:txBody>
                  <a:tcPr marL="66675" marR="142875" anchor="ctr"/>
                </a:tc>
                <a:tc>
                  <a:txBody>
                    <a:bodyPr/>
                    <a:lstStyle/>
                    <a:p>
                      <a:pPr fontAlgn="ctr"/>
                      <a:r>
                        <a:rPr lang="en-US" sz="2000" b="0">
                          <a:solidFill>
                            <a:schemeClr val="tx1"/>
                          </a:solidFill>
                          <a:effectLst/>
                          <a:latin typeface="+mn-lt"/>
                        </a:rPr>
                        <a:t>Canceling the whole transaction.</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sz="2000" b="1">
                          <a:solidFill>
                            <a:schemeClr val="tx1"/>
                          </a:solidFill>
                          <a:effectLst/>
                          <a:latin typeface="+mn-lt"/>
                        </a:rPr>
                        <a:t>Refund</a:t>
                      </a:r>
                    </a:p>
                  </a:txBody>
                  <a:tcPr marL="66675" marR="142875" anchor="ctr"/>
                </a:tc>
                <a:tc>
                  <a:txBody>
                    <a:bodyPr/>
                    <a:lstStyle/>
                    <a:p>
                      <a:pPr fontAlgn="ctr"/>
                      <a:r>
                        <a:rPr lang="en-US" sz="2000" b="0">
                          <a:solidFill>
                            <a:schemeClr val="tx1"/>
                          </a:solidFill>
                          <a:effectLst/>
                          <a:latin typeface="+mn-lt"/>
                        </a:rPr>
                        <a:t>Issuing a refund.</a:t>
                      </a:r>
                    </a:p>
                  </a:txBody>
                  <a:tcPr marL="66675" marR="142875" anchor="ctr"/>
                </a:tc>
                <a:extLst>
                  <a:ext uri="{0D108BD9-81ED-4DB2-BD59-A6C34878D82A}">
                    <a16:rowId xmlns:a16="http://schemas.microsoft.com/office/drawing/2014/main" val="249168580"/>
                  </a:ext>
                </a:extLst>
              </a:tr>
              <a:tr h="370840">
                <a:tc>
                  <a:txBody>
                    <a:bodyPr/>
                    <a:lstStyle/>
                    <a:p>
                      <a:pPr algn="l" fontAlgn="ctr"/>
                      <a:r>
                        <a:rPr lang="en-US" sz="2000" b="1" dirty="0">
                          <a:solidFill>
                            <a:schemeClr val="tx1"/>
                          </a:solidFill>
                          <a:effectLst/>
                          <a:latin typeface="+mn-lt"/>
                        </a:rPr>
                        <a:t>Safe Drop</a:t>
                      </a:r>
                    </a:p>
                  </a:txBody>
                  <a:tcPr marL="66675" marR="142875" anchor="ctr"/>
                </a:tc>
                <a:tc>
                  <a:txBody>
                    <a:bodyPr/>
                    <a:lstStyle/>
                    <a:p>
                      <a:pPr fontAlgn="ctr"/>
                      <a:r>
                        <a:rPr lang="en-US" sz="2000" b="0" dirty="0">
                          <a:solidFill>
                            <a:schemeClr val="tx1"/>
                          </a:solidFill>
                          <a:effectLst/>
                          <a:latin typeface="+mn-lt"/>
                        </a:rPr>
                        <a:t>Dropping the money to the safe location after the amount in the cash drawer reaches a certain amount set in the cash register settings.</a:t>
                      </a:r>
                    </a:p>
                  </a:txBody>
                  <a:tcPr marL="66675" marR="142875" anchor="ctr"/>
                </a:tc>
                <a:extLst>
                  <a:ext uri="{0D108BD9-81ED-4DB2-BD59-A6C34878D82A}">
                    <a16:rowId xmlns:a16="http://schemas.microsoft.com/office/drawing/2014/main" val="4092661836"/>
                  </a:ext>
                </a:extLst>
              </a:tr>
              <a:tr h="370840">
                <a:tc>
                  <a:txBody>
                    <a:bodyPr/>
                    <a:lstStyle/>
                    <a:p>
                      <a:pPr algn="l" fontAlgn="ctr"/>
                      <a:r>
                        <a:rPr lang="en-US" sz="2000" b="1">
                          <a:solidFill>
                            <a:schemeClr val="tx1"/>
                          </a:solidFill>
                          <a:effectLst/>
                          <a:latin typeface="+mn-lt"/>
                        </a:rPr>
                        <a:t>Pump Test</a:t>
                      </a:r>
                    </a:p>
                  </a:txBody>
                  <a:tcPr marL="66675" marR="142875" anchor="ctr"/>
                </a:tc>
                <a:tc>
                  <a:txBody>
                    <a:bodyPr/>
                    <a:lstStyle/>
                    <a:p>
                      <a:pPr fontAlgn="ctr"/>
                      <a:r>
                        <a:rPr lang="en-US" sz="2000" b="0" dirty="0">
                          <a:solidFill>
                            <a:schemeClr val="tx1"/>
                          </a:solidFill>
                          <a:effectLst/>
                          <a:latin typeface="+mn-lt"/>
                        </a:rPr>
                        <a:t>Testing the fuel pump by dispensing a small amount of fuel.</a:t>
                      </a:r>
                    </a:p>
                  </a:txBody>
                  <a:tcPr marL="66675" marR="142875" anchor="ctr"/>
                </a:tc>
                <a:extLst>
                  <a:ext uri="{0D108BD9-81ED-4DB2-BD59-A6C34878D82A}">
                    <a16:rowId xmlns:a16="http://schemas.microsoft.com/office/drawing/2014/main" val="2859690015"/>
                  </a:ext>
                </a:extLst>
              </a:tr>
              <a:tr h="370840">
                <a:tc>
                  <a:txBody>
                    <a:bodyPr/>
                    <a:lstStyle/>
                    <a:p>
                      <a:pPr algn="l" fontAlgn="ctr"/>
                      <a:r>
                        <a:rPr lang="en-US" sz="2000" b="1" dirty="0">
                          <a:solidFill>
                            <a:schemeClr val="tx1"/>
                          </a:solidFill>
                          <a:effectLst/>
                          <a:latin typeface="+mn-lt"/>
                        </a:rPr>
                        <a:t>Pay Out</a:t>
                      </a:r>
                    </a:p>
                  </a:txBody>
                  <a:tcPr marL="66675" marR="142875" anchor="ctr"/>
                </a:tc>
                <a:tc>
                  <a:txBody>
                    <a:bodyPr/>
                    <a:lstStyle/>
                    <a:p>
                      <a:pPr fontAlgn="ctr"/>
                      <a:r>
                        <a:rPr lang="en-US" sz="2000" b="0">
                          <a:solidFill>
                            <a:schemeClr val="tx1"/>
                          </a:solidFill>
                          <a:effectLst/>
                          <a:latin typeface="+mn-lt"/>
                        </a:rPr>
                        <a:t>Issuing a pay out (to pay for some services, for example).</a:t>
                      </a:r>
                    </a:p>
                  </a:txBody>
                  <a:tcPr marL="66675" marR="142875" anchor="ctr"/>
                </a:tc>
                <a:extLst>
                  <a:ext uri="{0D108BD9-81ED-4DB2-BD59-A6C34878D82A}">
                    <a16:rowId xmlns:a16="http://schemas.microsoft.com/office/drawing/2014/main" val="3506067406"/>
                  </a:ext>
                </a:extLst>
              </a:tr>
              <a:tr h="370840">
                <a:tc>
                  <a:txBody>
                    <a:bodyPr/>
                    <a:lstStyle/>
                    <a:p>
                      <a:pPr algn="l" fontAlgn="ctr"/>
                      <a:r>
                        <a:rPr lang="en-US" sz="2000" b="1">
                          <a:solidFill>
                            <a:schemeClr val="tx1"/>
                          </a:solidFill>
                          <a:effectLst/>
                          <a:latin typeface="+mn-lt"/>
                        </a:rPr>
                        <a:t>Check Cash</a:t>
                      </a:r>
                    </a:p>
                  </a:txBody>
                  <a:tcPr marL="66675" marR="142875" anchor="ctr"/>
                </a:tc>
                <a:tc>
                  <a:txBody>
                    <a:bodyPr/>
                    <a:lstStyle/>
                    <a:p>
                      <a:pPr fontAlgn="ctr"/>
                      <a:r>
                        <a:rPr lang="en-US" sz="2000" b="0" dirty="0">
                          <a:solidFill>
                            <a:schemeClr val="tx1"/>
                          </a:solidFill>
                          <a:effectLst/>
                          <a:latin typeface="+mn-lt"/>
                        </a:rPr>
                        <a:t>Cashing the customer's check. Fee is applied for this action.</a:t>
                      </a:r>
                    </a:p>
                  </a:txBody>
                  <a:tcPr marL="66675" marR="142875" anchor="ctr"/>
                </a:tc>
                <a:extLst>
                  <a:ext uri="{0D108BD9-81ED-4DB2-BD59-A6C34878D82A}">
                    <a16:rowId xmlns:a16="http://schemas.microsoft.com/office/drawing/2014/main" val="1083254716"/>
                  </a:ext>
                </a:extLst>
              </a:tr>
            </a:tbl>
          </a:graphicData>
        </a:graphic>
      </p:graphicFrame>
    </p:spTree>
    <p:extLst>
      <p:ext uri="{BB962C8B-B14F-4D97-AF65-F5344CB8AC3E}">
        <p14:creationId xmlns:p14="http://schemas.microsoft.com/office/powerpoint/2010/main" val="107332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71E8E-AEB1-491F-83A6-81A1D273ABAF}"/>
              </a:ext>
            </a:extLst>
          </p:cNvPr>
          <p:cNvSpPr>
            <a:spLocks noGrp="1"/>
          </p:cNvSpPr>
          <p:nvPr>
            <p:ph type="title"/>
          </p:nvPr>
        </p:nvSpPr>
        <p:spPr/>
        <p:txBody>
          <a:bodyPr/>
          <a:lstStyle/>
          <a:p>
            <a:r>
              <a:rPr lang="en-US" b="1" dirty="0"/>
              <a:t>LPA Events</a:t>
            </a:r>
          </a:p>
        </p:txBody>
      </p:sp>
      <p:graphicFrame>
        <p:nvGraphicFramePr>
          <p:cNvPr id="5" name="Table 5">
            <a:extLst>
              <a:ext uri="{FF2B5EF4-FFF2-40B4-BE49-F238E27FC236}">
                <a16:creationId xmlns:a16="http://schemas.microsoft.com/office/drawing/2014/main" id="{09358E7C-06E9-4DB9-CEEB-CA0507C04107}"/>
              </a:ext>
            </a:extLst>
          </p:cNvPr>
          <p:cNvGraphicFramePr>
            <a:graphicFrameLocks noGrp="1"/>
          </p:cNvGraphicFramePr>
          <p:nvPr>
            <p:extLst>
              <p:ext uri="{D42A27DB-BD31-4B8C-83A1-F6EECF244321}">
                <p14:modId xmlns:p14="http://schemas.microsoft.com/office/powerpoint/2010/main" val="1681097043"/>
              </p:ext>
            </p:extLst>
          </p:nvPr>
        </p:nvGraphicFramePr>
        <p:xfrm>
          <a:off x="152399" y="1186152"/>
          <a:ext cx="11887202" cy="4150360"/>
        </p:xfrm>
        <a:graphic>
          <a:graphicData uri="http://schemas.openxmlformats.org/drawingml/2006/table">
            <a:tbl>
              <a:tblPr firstRow="1" bandRow="1">
                <a:tableStyleId>{5C22544A-7EE6-4342-B048-85BDC9FD1C3A}</a:tableStyleId>
              </a:tblPr>
              <a:tblGrid>
                <a:gridCol w="2257515">
                  <a:extLst>
                    <a:ext uri="{9D8B030D-6E8A-4147-A177-3AD203B41FA5}">
                      <a16:colId xmlns:a16="http://schemas.microsoft.com/office/drawing/2014/main" val="663918587"/>
                    </a:ext>
                  </a:extLst>
                </a:gridCol>
                <a:gridCol w="9629687">
                  <a:extLst>
                    <a:ext uri="{9D8B030D-6E8A-4147-A177-3AD203B41FA5}">
                      <a16:colId xmlns:a16="http://schemas.microsoft.com/office/drawing/2014/main" val="2197725863"/>
                    </a:ext>
                  </a:extLst>
                </a:gridCol>
              </a:tblGrid>
              <a:tr h="370840">
                <a:tc>
                  <a:txBody>
                    <a:bodyPr/>
                    <a:lstStyle/>
                    <a:p>
                      <a:pPr algn="ctr"/>
                      <a:r>
                        <a:rPr lang="en-US" dirty="0"/>
                        <a:t>Event Name</a:t>
                      </a:r>
                    </a:p>
                  </a:txBody>
                  <a:tcPr/>
                </a:tc>
                <a:tc>
                  <a:txBody>
                    <a:bodyPr/>
                    <a:lstStyle/>
                    <a:p>
                      <a:pPr algn="ctr"/>
                      <a:r>
                        <a:rPr lang="en-US" dirty="0"/>
                        <a:t>Event Description</a:t>
                      </a:r>
                    </a:p>
                  </a:txBody>
                  <a:tcPr/>
                </a:tc>
                <a:extLst>
                  <a:ext uri="{0D108BD9-81ED-4DB2-BD59-A6C34878D82A}">
                    <a16:rowId xmlns:a16="http://schemas.microsoft.com/office/drawing/2014/main" val="3857888848"/>
                  </a:ext>
                </a:extLst>
              </a:tr>
              <a:tr h="370840">
                <a:tc>
                  <a:txBody>
                    <a:bodyPr/>
                    <a:lstStyle/>
                    <a:p>
                      <a:pPr algn="l" fontAlgn="ctr"/>
                      <a:r>
                        <a:rPr lang="en-US" sz="2000" b="1">
                          <a:solidFill>
                            <a:schemeClr val="tx1"/>
                          </a:solidFill>
                          <a:effectLst/>
                          <a:latin typeface="+mn-lt"/>
                        </a:rPr>
                        <a:t>Drawer Loan</a:t>
                      </a:r>
                    </a:p>
                  </a:txBody>
                  <a:tcPr marL="66675" marR="142875" anchor="ctr"/>
                </a:tc>
                <a:tc>
                  <a:txBody>
                    <a:bodyPr/>
                    <a:lstStyle/>
                    <a:p>
                      <a:pPr fontAlgn="ctr"/>
                      <a:r>
                        <a:rPr lang="en-US" sz="2000" b="0">
                          <a:solidFill>
                            <a:schemeClr val="tx1"/>
                          </a:solidFill>
                          <a:effectLst/>
                          <a:latin typeface="+mn-lt"/>
                        </a:rPr>
                        <a:t>Moving money from one cash drawer into the other. For example, when a cashier doesn't have enough change.</a:t>
                      </a:r>
                    </a:p>
                  </a:txBody>
                  <a:tcPr marL="66675" marR="142875" anchor="ctr"/>
                </a:tc>
                <a:extLst>
                  <a:ext uri="{0D108BD9-81ED-4DB2-BD59-A6C34878D82A}">
                    <a16:rowId xmlns:a16="http://schemas.microsoft.com/office/drawing/2014/main" val="999771013"/>
                  </a:ext>
                </a:extLst>
              </a:tr>
              <a:tr h="370840">
                <a:tc>
                  <a:txBody>
                    <a:bodyPr/>
                    <a:lstStyle/>
                    <a:p>
                      <a:pPr algn="l" fontAlgn="ctr"/>
                      <a:r>
                        <a:rPr lang="en-US" sz="2000" b="1">
                          <a:solidFill>
                            <a:schemeClr val="tx1"/>
                          </a:solidFill>
                          <a:effectLst/>
                          <a:latin typeface="+mn-lt"/>
                        </a:rPr>
                        <a:t>Drive Off</a:t>
                      </a:r>
                    </a:p>
                  </a:txBody>
                  <a:tcPr marL="66675" marR="142875" anchor="ctr"/>
                </a:tc>
                <a:tc>
                  <a:txBody>
                    <a:bodyPr/>
                    <a:lstStyle/>
                    <a:p>
                      <a:pPr fontAlgn="ctr"/>
                      <a:r>
                        <a:rPr lang="en-US" sz="2000" b="0">
                          <a:solidFill>
                            <a:schemeClr val="tx1"/>
                          </a:solidFill>
                          <a:effectLst/>
                          <a:latin typeface="+mn-lt"/>
                        </a:rPr>
                        <a:t>An event when customer fueled the car and left without paying.</a:t>
                      </a:r>
                    </a:p>
                  </a:txBody>
                  <a:tcPr marL="66675" marR="142875" anchor="ctr"/>
                </a:tc>
                <a:extLst>
                  <a:ext uri="{0D108BD9-81ED-4DB2-BD59-A6C34878D82A}">
                    <a16:rowId xmlns:a16="http://schemas.microsoft.com/office/drawing/2014/main" val="3985735845"/>
                  </a:ext>
                </a:extLst>
              </a:tr>
              <a:tr h="370840">
                <a:tc>
                  <a:txBody>
                    <a:bodyPr/>
                    <a:lstStyle/>
                    <a:p>
                      <a:pPr algn="l" fontAlgn="ctr"/>
                      <a:r>
                        <a:rPr lang="en-US" sz="2000" b="1">
                          <a:solidFill>
                            <a:schemeClr val="tx1"/>
                          </a:solidFill>
                          <a:effectLst/>
                          <a:latin typeface="+mn-lt"/>
                        </a:rPr>
                        <a:t>Pay In</a:t>
                      </a:r>
                    </a:p>
                  </a:txBody>
                  <a:tcPr marL="66675" marR="142875" anchor="ctr"/>
                </a:tc>
                <a:tc>
                  <a:txBody>
                    <a:bodyPr/>
                    <a:lstStyle/>
                    <a:p>
                      <a:pPr fontAlgn="ctr"/>
                      <a:r>
                        <a:rPr lang="en-US" sz="2000" b="0">
                          <a:solidFill>
                            <a:schemeClr val="tx1"/>
                          </a:solidFill>
                          <a:effectLst/>
                          <a:latin typeface="+mn-lt"/>
                        </a:rPr>
                        <a:t>Making a pay in.</a:t>
                      </a:r>
                    </a:p>
                  </a:txBody>
                  <a:tcPr marL="66675" marR="142875" anchor="ctr"/>
                </a:tc>
                <a:extLst>
                  <a:ext uri="{0D108BD9-81ED-4DB2-BD59-A6C34878D82A}">
                    <a16:rowId xmlns:a16="http://schemas.microsoft.com/office/drawing/2014/main" val="249168580"/>
                  </a:ext>
                </a:extLst>
              </a:tr>
              <a:tr h="370840">
                <a:tc>
                  <a:txBody>
                    <a:bodyPr/>
                    <a:lstStyle/>
                    <a:p>
                      <a:pPr algn="l" fontAlgn="ctr"/>
                      <a:r>
                        <a:rPr lang="en-US" sz="2000" b="1">
                          <a:solidFill>
                            <a:schemeClr val="tx1"/>
                          </a:solidFill>
                          <a:effectLst/>
                          <a:latin typeface="+mn-lt"/>
                        </a:rPr>
                        <a:t>Safe Loan</a:t>
                      </a:r>
                    </a:p>
                  </a:txBody>
                  <a:tcPr marL="66675" marR="142875" anchor="ctr"/>
                </a:tc>
                <a:tc>
                  <a:txBody>
                    <a:bodyPr/>
                    <a:lstStyle/>
                    <a:p>
                      <a:pPr fontAlgn="ctr"/>
                      <a:r>
                        <a:rPr lang="en-US" sz="2000" b="0">
                          <a:solidFill>
                            <a:schemeClr val="tx1"/>
                          </a:solidFill>
                          <a:effectLst/>
                          <a:latin typeface="+mn-lt"/>
                        </a:rPr>
                        <a:t>Moving money from safe into the cash drawer. For example, when a cashier doesn't have enough change.</a:t>
                      </a:r>
                    </a:p>
                  </a:txBody>
                  <a:tcPr marL="66675" marR="142875" anchor="ctr"/>
                </a:tc>
                <a:extLst>
                  <a:ext uri="{0D108BD9-81ED-4DB2-BD59-A6C34878D82A}">
                    <a16:rowId xmlns:a16="http://schemas.microsoft.com/office/drawing/2014/main" val="4092661836"/>
                  </a:ext>
                </a:extLst>
              </a:tr>
              <a:tr h="370840">
                <a:tc>
                  <a:txBody>
                    <a:bodyPr/>
                    <a:lstStyle/>
                    <a:p>
                      <a:pPr algn="l" fontAlgn="ctr"/>
                      <a:r>
                        <a:rPr lang="en-US" sz="2000" b="1">
                          <a:solidFill>
                            <a:schemeClr val="tx1"/>
                          </a:solidFill>
                          <a:effectLst/>
                          <a:latin typeface="+mn-lt"/>
                        </a:rPr>
                        <a:t>No Sale</a:t>
                      </a:r>
                    </a:p>
                  </a:txBody>
                  <a:tcPr marL="66675" marR="142875" anchor="ctr"/>
                </a:tc>
                <a:tc>
                  <a:txBody>
                    <a:bodyPr/>
                    <a:lstStyle/>
                    <a:p>
                      <a:pPr fontAlgn="ctr"/>
                      <a:r>
                        <a:rPr lang="en-US" sz="2000" b="0" dirty="0">
                          <a:solidFill>
                            <a:schemeClr val="tx1"/>
                          </a:solidFill>
                          <a:effectLst/>
                          <a:latin typeface="+mn-lt"/>
                        </a:rPr>
                        <a:t>An event of opening the cash drawer to break up the money, for example.</a:t>
                      </a:r>
                    </a:p>
                  </a:txBody>
                  <a:tcPr marL="66675" marR="142875" anchor="ctr"/>
                </a:tc>
                <a:extLst>
                  <a:ext uri="{0D108BD9-81ED-4DB2-BD59-A6C34878D82A}">
                    <a16:rowId xmlns:a16="http://schemas.microsoft.com/office/drawing/2014/main" val="2859690015"/>
                  </a:ext>
                </a:extLst>
              </a:tr>
              <a:tr h="370840">
                <a:tc>
                  <a:txBody>
                    <a:bodyPr/>
                    <a:lstStyle/>
                    <a:p>
                      <a:pPr algn="l" fontAlgn="ctr"/>
                      <a:r>
                        <a:rPr lang="en-US" sz="2000" b="1">
                          <a:solidFill>
                            <a:schemeClr val="tx1"/>
                          </a:solidFill>
                          <a:effectLst/>
                          <a:latin typeface="+mn-lt"/>
                        </a:rPr>
                        <a:t>Drawer Alarm</a:t>
                      </a:r>
                    </a:p>
                  </a:txBody>
                  <a:tcPr marL="66675" marR="142875" anchor="ctr"/>
                </a:tc>
                <a:tc>
                  <a:txBody>
                    <a:bodyPr/>
                    <a:lstStyle/>
                    <a:p>
                      <a:pPr fontAlgn="ctr"/>
                      <a:r>
                        <a:rPr lang="en-US" sz="2000" b="0">
                          <a:solidFill>
                            <a:schemeClr val="tx1"/>
                          </a:solidFill>
                          <a:effectLst/>
                          <a:latin typeface="+mn-lt"/>
                        </a:rPr>
                        <a:t>An event of opening a cash drawer with a key.</a:t>
                      </a:r>
                    </a:p>
                  </a:txBody>
                  <a:tcPr marL="66675" marR="142875" anchor="ctr"/>
                </a:tc>
                <a:extLst>
                  <a:ext uri="{0D108BD9-81ED-4DB2-BD59-A6C34878D82A}">
                    <a16:rowId xmlns:a16="http://schemas.microsoft.com/office/drawing/2014/main" val="3506067406"/>
                  </a:ext>
                </a:extLst>
              </a:tr>
              <a:tr h="370840">
                <a:tc>
                  <a:txBody>
                    <a:bodyPr/>
                    <a:lstStyle/>
                    <a:p>
                      <a:pPr algn="l" fontAlgn="ctr"/>
                      <a:r>
                        <a:rPr lang="en-US" sz="2000" b="1">
                          <a:solidFill>
                            <a:schemeClr val="tx1"/>
                          </a:solidFill>
                          <a:effectLst/>
                          <a:latin typeface="+mn-lt"/>
                        </a:rPr>
                        <a:t>Day Open/Close</a:t>
                      </a:r>
                    </a:p>
                  </a:txBody>
                  <a:tcPr marL="66675" marR="142875" anchor="ctr"/>
                </a:tc>
                <a:tc>
                  <a:txBody>
                    <a:bodyPr/>
                    <a:lstStyle/>
                    <a:p>
                      <a:pPr fontAlgn="ctr"/>
                      <a:r>
                        <a:rPr lang="en-US" sz="2000" b="0" dirty="0">
                          <a:solidFill>
                            <a:schemeClr val="tx1"/>
                          </a:solidFill>
                          <a:effectLst/>
                          <a:latin typeface="+mn-lt"/>
                        </a:rPr>
                        <a:t>An event of opening and closing the day.</a:t>
                      </a:r>
                    </a:p>
                  </a:txBody>
                  <a:tcPr marL="66675" marR="142875" anchor="ctr"/>
                </a:tc>
                <a:extLst>
                  <a:ext uri="{0D108BD9-81ED-4DB2-BD59-A6C34878D82A}">
                    <a16:rowId xmlns:a16="http://schemas.microsoft.com/office/drawing/2014/main" val="1083254716"/>
                  </a:ext>
                </a:extLst>
              </a:tr>
              <a:tr h="370840">
                <a:tc>
                  <a:txBody>
                    <a:bodyPr/>
                    <a:lstStyle/>
                    <a:p>
                      <a:pPr algn="l" fontAlgn="ctr"/>
                      <a:r>
                        <a:rPr lang="en-US" sz="2000" b="1">
                          <a:solidFill>
                            <a:schemeClr val="tx1"/>
                          </a:solidFill>
                          <a:effectLst/>
                          <a:latin typeface="+mn-lt"/>
                        </a:rPr>
                        <a:t>Shift Open/Close</a:t>
                      </a:r>
                    </a:p>
                  </a:txBody>
                  <a:tcPr marL="66675" marR="142875" anchor="ctr"/>
                </a:tc>
                <a:tc>
                  <a:txBody>
                    <a:bodyPr/>
                    <a:lstStyle/>
                    <a:p>
                      <a:pPr fontAlgn="ctr"/>
                      <a:r>
                        <a:rPr lang="en-US" sz="2000" b="0" dirty="0">
                          <a:solidFill>
                            <a:schemeClr val="tx1"/>
                          </a:solidFill>
                          <a:effectLst/>
                          <a:latin typeface="+mn-lt"/>
                        </a:rPr>
                        <a:t>An event of opening and closing the shift.</a:t>
                      </a:r>
                    </a:p>
                  </a:txBody>
                  <a:tcPr marL="66675" marR="142875" anchor="ctr"/>
                </a:tc>
                <a:extLst>
                  <a:ext uri="{0D108BD9-81ED-4DB2-BD59-A6C34878D82A}">
                    <a16:rowId xmlns:a16="http://schemas.microsoft.com/office/drawing/2014/main" val="2855167240"/>
                  </a:ext>
                </a:extLst>
              </a:tr>
            </a:tbl>
          </a:graphicData>
        </a:graphic>
      </p:graphicFrame>
    </p:spTree>
    <p:extLst>
      <p:ext uri="{BB962C8B-B14F-4D97-AF65-F5344CB8AC3E}">
        <p14:creationId xmlns:p14="http://schemas.microsoft.com/office/powerpoint/2010/main" val="110024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etrosof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trosoft Theme" id="{A0088E81-B9BC-4251-B768-924C2C3DED32}" vid="{E2E0D73C-F21B-43E2-ACC7-C039F11418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FF388AD49BB54A9B5AA60F80C5B242" ma:contentTypeVersion="2" ma:contentTypeDescription="Create a new document." ma:contentTypeScope="" ma:versionID="f04f537e79f29b39e77a19dde11105ae">
  <xsd:schema xmlns:xsd="http://www.w3.org/2001/XMLSchema" xmlns:xs="http://www.w3.org/2001/XMLSchema" xmlns:p="http://schemas.microsoft.com/office/2006/metadata/properties" xmlns:ns2="788830ea-b17b-4f65-9424-074af658c0ba" targetNamespace="http://schemas.microsoft.com/office/2006/metadata/properties" ma:root="true" ma:fieldsID="e6a2d9dc8e15b742c4e047ba41b635d8" ns2:_="">
    <xsd:import namespace="788830ea-b17b-4f65-9424-074af658c0b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830ea-b17b-4f65-9424-074af658c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86FC3D-3F00-42CD-A262-5B010A263A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830ea-b17b-4f65-9424-074af658c0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AD59E2-7398-4A79-86F3-99A58B12A0C9}">
  <ds:schemaRefs>
    <ds:schemaRef ds:uri="http://schemas.microsoft.com/sharepoint/v3/contenttype/forms"/>
  </ds:schemaRefs>
</ds:datastoreItem>
</file>

<file path=customXml/itemProps3.xml><?xml version="1.0" encoding="utf-8"?>
<ds:datastoreItem xmlns:ds="http://schemas.openxmlformats.org/officeDocument/2006/customXml" ds:itemID="{638D5586-9C66-4702-AAE9-18F087A86D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6532</TotalTime>
  <Words>2232</Words>
  <Application>Microsoft Office PowerPoint</Application>
  <PresentationFormat>Widescreen</PresentationFormat>
  <Paragraphs>279</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Segoe Pro</vt:lpstr>
      <vt:lpstr>Segoe Pro Light</vt:lpstr>
      <vt:lpstr>Segoe UI Regular</vt:lpstr>
      <vt:lpstr>Wingdings</vt:lpstr>
      <vt:lpstr>Petrosoft Theme</vt:lpstr>
      <vt:lpstr>LPA</vt:lpstr>
      <vt:lpstr>Agenda</vt:lpstr>
      <vt:lpstr>PowerPoint Presentation</vt:lpstr>
      <vt:lpstr>About LPA</vt:lpstr>
      <vt:lpstr>About LPA</vt:lpstr>
      <vt:lpstr>About LPA</vt:lpstr>
      <vt:lpstr>PowerPoint Presentation</vt:lpstr>
      <vt:lpstr>LPA Events</vt:lpstr>
      <vt:lpstr>LPA Events</vt:lpstr>
      <vt:lpstr>LPA Events</vt:lpstr>
      <vt:lpstr>LPA Events - Parameters</vt:lpstr>
      <vt:lpstr>PowerPoint Presentation</vt:lpstr>
      <vt:lpstr>LPA Reports</vt:lpstr>
      <vt:lpstr>LPA Reports - Risk Event Chronicles</vt:lpstr>
      <vt:lpstr>LPA Reports - Risk Event Chronicles</vt:lpstr>
      <vt:lpstr>LPA Reports - Risk Event Chronicles</vt:lpstr>
      <vt:lpstr>LPA Reports - Risk Event Chronicles</vt:lpstr>
      <vt:lpstr>LPA Reports - Risk Event Chronicles</vt:lpstr>
      <vt:lpstr>LPA Reports - Risk Event Chronicles</vt:lpstr>
      <vt:lpstr>LPA Reports - Risk Event Rating Report</vt:lpstr>
      <vt:lpstr>LPA Reports - Video Journal</vt:lpstr>
      <vt:lpstr>LPA Reports - Video Journal</vt:lpstr>
      <vt:lpstr>LPA Reports - Video Journal</vt:lpstr>
      <vt:lpstr>LPA Reports - Video Journal</vt:lpstr>
      <vt:lpstr>LPA Reports - Video Journal</vt:lpstr>
      <vt:lpstr>LPA Reports - Video Journal</vt:lpstr>
      <vt:lpstr>LPA Reports - Video Journal</vt:lpstr>
      <vt:lpstr>LPA Reports - Video Journal</vt:lpstr>
      <vt:lpstr>LPA Reports - Age Verification Report</vt:lpstr>
      <vt:lpstr>LPA Reports - Age Verification Report</vt:lpstr>
      <vt:lpstr>LPA Reports - Age Verification Report</vt:lpstr>
      <vt:lpstr>PowerPoint Presentation</vt:lpstr>
      <vt:lpstr>Report Filters</vt:lpstr>
      <vt:lpstr>Report Filters</vt:lpstr>
      <vt:lpstr>Report Filters</vt:lpstr>
      <vt:lpstr>Report Filters - Saving Filters</vt:lpstr>
      <vt:lpstr>Report Filters - Saving Filters</vt:lpstr>
      <vt:lpstr>Report Filters - Sharing Filter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Logan White</dc:creator>
  <cp:lastModifiedBy>Jordan Bower</cp:lastModifiedBy>
  <cp:revision>7</cp:revision>
  <dcterms:created xsi:type="dcterms:W3CDTF">2021-12-10T20:22:38Z</dcterms:created>
  <dcterms:modified xsi:type="dcterms:W3CDTF">2023-06-23T15:53:22Z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0x0101005FFF388AD49BB54A9B5AA60F80C5B242</vt:lpwstr>
  </property>
</Properties>
</file>