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581" r:id="rId5"/>
    <p:sldId id="720" r:id="rId6"/>
    <p:sldId id="582" r:id="rId7"/>
    <p:sldId id="580" r:id="rId8"/>
    <p:sldId id="722" r:id="rId9"/>
    <p:sldId id="723" r:id="rId10"/>
    <p:sldId id="598" r:id="rId11"/>
    <p:sldId id="599" r:id="rId12"/>
    <p:sldId id="600" r:id="rId13"/>
    <p:sldId id="601" r:id="rId14"/>
    <p:sldId id="602" r:id="rId15"/>
    <p:sldId id="603" r:id="rId16"/>
    <p:sldId id="604" r:id="rId17"/>
    <p:sldId id="605" r:id="rId18"/>
    <p:sldId id="724" r:id="rId19"/>
    <p:sldId id="584" r:id="rId20"/>
    <p:sldId id="725" r:id="rId21"/>
    <p:sldId id="589" r:id="rId22"/>
    <p:sldId id="726" r:id="rId23"/>
    <p:sldId id="593" r:id="rId24"/>
    <p:sldId id="727" r:id="rId25"/>
    <p:sldId id="721" r:id="rId26"/>
    <p:sldId id="5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F6E9F-A663-4BB2-8A07-FB70ECB500DC}" v="16" dt="2022-01-26T14:53:31.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E67A-0A2C-4363-A784-364A80B914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744EF1-C0FC-407F-BE8E-D73D5B28BEE9}">
      <dgm:prSet/>
      <dgm:spPr/>
      <dgm:t>
        <a:bodyPr/>
        <a:lstStyle/>
        <a:p>
          <a:pPr>
            <a:lnSpc>
              <a:spcPct val="100000"/>
            </a:lnSpc>
          </a:pPr>
          <a:r>
            <a:rPr lang="en-US" dirty="0"/>
            <a:t>DPS (Data Processing Subscription) using Scanning New Invoices</a:t>
          </a:r>
        </a:p>
      </dgm:t>
    </dgm:pt>
    <dgm:pt modelId="{2BF0D831-533C-4378-B6F9-2841974ABBED}" type="parTrans" cxnId="{EC5AFD16-E77D-4956-88C5-728E9C23C120}">
      <dgm:prSet/>
      <dgm:spPr/>
      <dgm:t>
        <a:bodyPr/>
        <a:lstStyle/>
        <a:p>
          <a:endParaRPr lang="en-US"/>
        </a:p>
      </dgm:t>
    </dgm:pt>
    <dgm:pt modelId="{94E245E7-DFA3-4BA4-B08B-114BF06C316D}" type="sibTrans" cxnId="{EC5AFD16-E77D-4956-88C5-728E9C23C120}">
      <dgm:prSet/>
      <dgm:spPr/>
      <dgm:t>
        <a:bodyPr/>
        <a:lstStyle/>
        <a:p>
          <a:endParaRPr lang="en-US"/>
        </a:p>
      </dgm:t>
    </dgm:pt>
    <dgm:pt modelId="{247E0D50-6BFB-4624-BD2A-9B1246866571}">
      <dgm:prSet/>
      <dgm:spPr/>
      <dgm:t>
        <a:bodyPr/>
        <a:lstStyle/>
        <a:p>
          <a:pPr>
            <a:lnSpc>
              <a:spcPct val="100000"/>
            </a:lnSpc>
          </a:pPr>
          <a:r>
            <a:rPr lang="en-US" dirty="0"/>
            <a:t>New Invoices Entry</a:t>
          </a:r>
        </a:p>
      </dgm:t>
    </dgm:pt>
    <dgm:pt modelId="{30C36270-BF61-42F3-B7D2-BB3AFDA3C0B1}" type="parTrans" cxnId="{2BB18ED7-807E-43E5-BEB0-B5A652EFC762}">
      <dgm:prSet/>
      <dgm:spPr/>
      <dgm:t>
        <a:bodyPr/>
        <a:lstStyle/>
        <a:p>
          <a:endParaRPr lang="en-US"/>
        </a:p>
      </dgm:t>
    </dgm:pt>
    <dgm:pt modelId="{011C6C36-D098-4ED2-9610-77127EC1E692}" type="sibTrans" cxnId="{2BB18ED7-807E-43E5-BEB0-B5A652EFC762}">
      <dgm:prSet/>
      <dgm:spPr/>
      <dgm:t>
        <a:bodyPr/>
        <a:lstStyle/>
        <a:p>
          <a:endParaRPr lang="en-US"/>
        </a:p>
      </dgm:t>
    </dgm:pt>
    <dgm:pt modelId="{F72AEAEC-BA1C-4789-B4D9-9463C8F25A65}">
      <dgm:prSet/>
      <dgm:spPr/>
      <dgm:t>
        <a:bodyPr/>
        <a:lstStyle/>
        <a:p>
          <a:pPr>
            <a:lnSpc>
              <a:spcPct val="100000"/>
            </a:lnSpc>
          </a:pPr>
          <a:r>
            <a:rPr lang="en-US" dirty="0"/>
            <a:t>Entering Purchases</a:t>
          </a:r>
        </a:p>
      </dgm:t>
    </dgm:pt>
    <dgm:pt modelId="{F1595A03-99E5-47E1-8ACC-95B4361C27CA}" type="parTrans" cxnId="{B6AD04E8-3339-472F-8497-6E1D460485DB}">
      <dgm:prSet/>
      <dgm:spPr/>
      <dgm:t>
        <a:bodyPr/>
        <a:lstStyle/>
        <a:p>
          <a:endParaRPr lang="en-US"/>
        </a:p>
      </dgm:t>
    </dgm:pt>
    <dgm:pt modelId="{1A30BE2D-A262-4C6D-85D6-54CB5A1ADEDC}" type="sibTrans" cxnId="{B6AD04E8-3339-472F-8497-6E1D460485DB}">
      <dgm:prSet/>
      <dgm:spPr/>
      <dgm:t>
        <a:bodyPr/>
        <a:lstStyle/>
        <a:p>
          <a:endParaRPr lang="en-US"/>
        </a:p>
      </dgm:t>
    </dgm:pt>
    <dgm:pt modelId="{89FFB527-8986-45E2-8FAB-081DA0731FD6}">
      <dgm:prSet/>
      <dgm:spPr/>
      <dgm:t>
        <a:bodyPr/>
        <a:lstStyle/>
        <a:p>
          <a:pPr>
            <a:lnSpc>
              <a:spcPct val="100000"/>
            </a:lnSpc>
          </a:pPr>
          <a:r>
            <a:rPr lang="en-US" dirty="0"/>
            <a:t>Accept Pending Store Purchases</a:t>
          </a:r>
        </a:p>
      </dgm:t>
    </dgm:pt>
    <dgm:pt modelId="{6FDAC583-252F-464B-A10D-BA462DE6C85A}" type="parTrans" cxnId="{499FB855-289E-4D4D-94CB-61FE1FFEA209}">
      <dgm:prSet/>
      <dgm:spPr/>
      <dgm:t>
        <a:bodyPr/>
        <a:lstStyle/>
        <a:p>
          <a:endParaRPr lang="en-US"/>
        </a:p>
      </dgm:t>
    </dgm:pt>
    <dgm:pt modelId="{3C1F8F53-1ACD-4870-BB95-83D597588663}" type="sibTrans" cxnId="{499FB855-289E-4D4D-94CB-61FE1FFEA209}">
      <dgm:prSet/>
      <dgm:spPr/>
      <dgm:t>
        <a:bodyPr/>
        <a:lstStyle/>
        <a:p>
          <a:endParaRPr lang="en-US"/>
        </a:p>
      </dgm:t>
    </dgm:pt>
    <dgm:pt modelId="{78695CE1-5945-4A43-95DD-A52CB88CC0B6}">
      <dgm:prSet/>
      <dgm:spPr/>
      <dgm:t>
        <a:bodyPr/>
        <a:lstStyle/>
        <a:p>
          <a:pPr>
            <a:lnSpc>
              <a:spcPct val="100000"/>
            </a:lnSpc>
          </a:pPr>
          <a:r>
            <a:rPr lang="en-US" dirty="0"/>
            <a:t>DPS (Data Processing Subscription) using CSO Mobile</a:t>
          </a:r>
        </a:p>
      </dgm:t>
    </dgm:pt>
    <dgm:pt modelId="{11F4CFB0-89FA-4615-B376-DC901C65304E}" type="parTrans" cxnId="{8D06AE6B-154E-4EEB-BDFB-A4061E3C8E71}">
      <dgm:prSet/>
      <dgm:spPr/>
      <dgm:t>
        <a:bodyPr/>
        <a:lstStyle/>
        <a:p>
          <a:endParaRPr lang="en-US"/>
        </a:p>
      </dgm:t>
    </dgm:pt>
    <dgm:pt modelId="{FCC13757-F1C6-454E-869A-1AA16ED1F351}" type="sibTrans" cxnId="{8D06AE6B-154E-4EEB-BDFB-A4061E3C8E71}">
      <dgm:prSet/>
      <dgm:spPr/>
      <dgm:t>
        <a:bodyPr/>
        <a:lstStyle/>
        <a:p>
          <a:endParaRPr lang="en-US"/>
        </a:p>
      </dgm:t>
    </dgm:pt>
    <dgm:pt modelId="{215705BF-C6B7-4E71-9011-F5FF0C02183C}" type="pres">
      <dgm:prSet presAssocID="{65DEE67A-0A2C-4363-A784-364A80B9147E}" presName="root" presStyleCnt="0">
        <dgm:presLayoutVars>
          <dgm:dir/>
          <dgm:resizeHandles val="exact"/>
        </dgm:presLayoutVars>
      </dgm:prSet>
      <dgm:spPr/>
    </dgm:pt>
    <dgm:pt modelId="{903AE3D0-D6AC-43A9-A4F8-5186D4BB76A9}" type="pres">
      <dgm:prSet presAssocID="{33744EF1-C0FC-407F-BE8E-D73D5B28BEE9}" presName="compNode" presStyleCnt="0"/>
      <dgm:spPr/>
    </dgm:pt>
    <dgm:pt modelId="{D2415140-D352-420B-BD4D-3CD34CF01503}" type="pres">
      <dgm:prSet presAssocID="{33744EF1-C0FC-407F-BE8E-D73D5B28BEE9}" presName="bgRect" presStyleLbl="bgShp" presStyleIdx="0" presStyleCnt="5"/>
      <dgm:spPr/>
    </dgm:pt>
    <dgm:pt modelId="{A4D5409C-0FEE-43F1-A481-69A07345A141}" type="pres">
      <dgm:prSet presAssocID="{33744EF1-C0FC-407F-BE8E-D73D5B28BEE9}"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3E47DD69-3BF5-402E-9313-8F58BBD0A05A}" type="pres">
      <dgm:prSet presAssocID="{33744EF1-C0FC-407F-BE8E-D73D5B28BEE9}" presName="spaceRect" presStyleCnt="0"/>
      <dgm:spPr/>
    </dgm:pt>
    <dgm:pt modelId="{214F8EAB-6994-4EFC-A69E-24BE9DA59D01}" type="pres">
      <dgm:prSet presAssocID="{33744EF1-C0FC-407F-BE8E-D73D5B28BEE9}" presName="parTx" presStyleLbl="revTx" presStyleIdx="0" presStyleCnt="5">
        <dgm:presLayoutVars>
          <dgm:chMax val="0"/>
          <dgm:chPref val="0"/>
        </dgm:presLayoutVars>
      </dgm:prSet>
      <dgm:spPr/>
    </dgm:pt>
    <dgm:pt modelId="{D3F74C55-5EE6-48CE-87ED-5996B2EEBAA6}" type="pres">
      <dgm:prSet presAssocID="{94E245E7-DFA3-4BA4-B08B-114BF06C316D}" presName="sibTrans" presStyleCnt="0"/>
      <dgm:spPr/>
    </dgm:pt>
    <dgm:pt modelId="{FBDF3DCC-FC23-4847-BD12-DA4C28770DDA}" type="pres">
      <dgm:prSet presAssocID="{78695CE1-5945-4A43-95DD-A52CB88CC0B6}" presName="compNode" presStyleCnt="0"/>
      <dgm:spPr/>
    </dgm:pt>
    <dgm:pt modelId="{CC93ED6D-4E29-4464-AD58-6D43294A60A3}" type="pres">
      <dgm:prSet presAssocID="{78695CE1-5945-4A43-95DD-A52CB88CC0B6}" presName="bgRect" presStyleLbl="bgShp" presStyleIdx="1" presStyleCnt="5"/>
      <dgm:spPr/>
    </dgm:pt>
    <dgm:pt modelId="{C8573813-9C9E-47A3-8406-1B9738E1D6D1}" type="pres">
      <dgm:prSet presAssocID="{78695CE1-5945-4A43-95DD-A52CB88CC0B6}" presName="iconRect" presStyleLbl="node1" presStyleIdx="1"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6936517-FC93-4E02-953D-F128959E9A10}" type="pres">
      <dgm:prSet presAssocID="{78695CE1-5945-4A43-95DD-A52CB88CC0B6}" presName="spaceRect" presStyleCnt="0"/>
      <dgm:spPr/>
    </dgm:pt>
    <dgm:pt modelId="{0E61960C-CE45-46B4-8C0A-46E06455DA24}" type="pres">
      <dgm:prSet presAssocID="{78695CE1-5945-4A43-95DD-A52CB88CC0B6}" presName="parTx" presStyleLbl="revTx" presStyleIdx="1" presStyleCnt="5">
        <dgm:presLayoutVars>
          <dgm:chMax val="0"/>
          <dgm:chPref val="0"/>
        </dgm:presLayoutVars>
      </dgm:prSet>
      <dgm:spPr/>
    </dgm:pt>
    <dgm:pt modelId="{08930C8C-AE68-4614-A07D-E7DDD2814EEB}" type="pres">
      <dgm:prSet presAssocID="{FCC13757-F1C6-454E-869A-1AA16ED1F351}" presName="sibTrans" presStyleCnt="0"/>
      <dgm:spPr/>
    </dgm:pt>
    <dgm:pt modelId="{84178982-6C14-49DF-A66A-D117C5151773}" type="pres">
      <dgm:prSet presAssocID="{247E0D50-6BFB-4624-BD2A-9B1246866571}" presName="compNode" presStyleCnt="0"/>
      <dgm:spPr/>
    </dgm:pt>
    <dgm:pt modelId="{B6BBE272-DE60-49B7-9C59-E148A8ABFF86}" type="pres">
      <dgm:prSet presAssocID="{247E0D50-6BFB-4624-BD2A-9B1246866571}" presName="bgRect" presStyleLbl="bgShp" presStyleIdx="2" presStyleCnt="5"/>
      <dgm:spPr/>
    </dgm:pt>
    <dgm:pt modelId="{957D2A13-A2C4-4492-9B5D-E93067516D9F}" type="pres">
      <dgm:prSet presAssocID="{247E0D50-6BFB-4624-BD2A-9B1246866571}" presName="iconRect" presStyleLbl="nod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B947968-AD90-4EDC-99CD-C57AB612EA8D}" type="pres">
      <dgm:prSet presAssocID="{247E0D50-6BFB-4624-BD2A-9B1246866571}" presName="spaceRect" presStyleCnt="0"/>
      <dgm:spPr/>
    </dgm:pt>
    <dgm:pt modelId="{42E9033A-1517-4348-A1C0-1484A16A9749}" type="pres">
      <dgm:prSet presAssocID="{247E0D50-6BFB-4624-BD2A-9B1246866571}" presName="parTx" presStyleLbl="revTx" presStyleIdx="2" presStyleCnt="5">
        <dgm:presLayoutVars>
          <dgm:chMax val="0"/>
          <dgm:chPref val="0"/>
        </dgm:presLayoutVars>
      </dgm:prSet>
      <dgm:spPr/>
    </dgm:pt>
    <dgm:pt modelId="{976758B7-04C7-45A5-96EA-0FF2485A51BD}" type="pres">
      <dgm:prSet presAssocID="{011C6C36-D098-4ED2-9610-77127EC1E692}" presName="sibTrans" presStyleCnt="0"/>
      <dgm:spPr/>
    </dgm:pt>
    <dgm:pt modelId="{6F29DA18-D284-4CD5-85E7-7B35E007D872}" type="pres">
      <dgm:prSet presAssocID="{F72AEAEC-BA1C-4789-B4D9-9463C8F25A65}" presName="compNode" presStyleCnt="0"/>
      <dgm:spPr/>
    </dgm:pt>
    <dgm:pt modelId="{092584D6-941D-47D5-B8CE-8C44F7C0B2C8}" type="pres">
      <dgm:prSet presAssocID="{F72AEAEC-BA1C-4789-B4D9-9463C8F25A65}" presName="bgRect" presStyleLbl="bgShp" presStyleIdx="3" presStyleCnt="5"/>
      <dgm:spPr/>
    </dgm:pt>
    <dgm:pt modelId="{B997287D-DF73-494E-90C8-29DE4ACDA788}" type="pres">
      <dgm:prSet presAssocID="{F72AEAEC-BA1C-4789-B4D9-9463C8F25A65}" presName="iconRect" presStyleLbl="node1" presStyleIdx="3"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45E2DEE-D966-46B0-9DE4-65FE7FEB10C3}" type="pres">
      <dgm:prSet presAssocID="{F72AEAEC-BA1C-4789-B4D9-9463C8F25A65}" presName="spaceRect" presStyleCnt="0"/>
      <dgm:spPr/>
    </dgm:pt>
    <dgm:pt modelId="{2CC1C2B4-CEA9-4548-9EF8-1ED86A91DDF9}" type="pres">
      <dgm:prSet presAssocID="{F72AEAEC-BA1C-4789-B4D9-9463C8F25A65}" presName="parTx" presStyleLbl="revTx" presStyleIdx="3" presStyleCnt="5">
        <dgm:presLayoutVars>
          <dgm:chMax val="0"/>
          <dgm:chPref val="0"/>
        </dgm:presLayoutVars>
      </dgm:prSet>
      <dgm:spPr/>
    </dgm:pt>
    <dgm:pt modelId="{CFC5FE32-3CEF-480F-8E0B-EA512B3FCD44}" type="pres">
      <dgm:prSet presAssocID="{1A30BE2D-A262-4C6D-85D6-54CB5A1ADEDC}" presName="sibTrans" presStyleCnt="0"/>
      <dgm:spPr/>
    </dgm:pt>
    <dgm:pt modelId="{501C8C37-3714-4B31-AF83-62A8E95EF55D}" type="pres">
      <dgm:prSet presAssocID="{89FFB527-8986-45E2-8FAB-081DA0731FD6}" presName="compNode" presStyleCnt="0"/>
      <dgm:spPr/>
    </dgm:pt>
    <dgm:pt modelId="{E1A888DD-75B2-4E6C-A660-344740B90FEF}" type="pres">
      <dgm:prSet presAssocID="{89FFB527-8986-45E2-8FAB-081DA0731FD6}" presName="bgRect" presStyleLbl="bgShp" presStyleIdx="4" presStyleCnt="5"/>
      <dgm:spPr/>
    </dgm:pt>
    <dgm:pt modelId="{09A5A00C-394D-4177-8B89-0AFCB4B9F694}" type="pres">
      <dgm:prSet presAssocID="{89FFB527-8986-45E2-8FAB-081DA0731FD6}" presName="iconRect" presStyleLbl="node1" presStyleIdx="4"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9385235D-F534-46C6-BD2D-073C570CDCD1}" type="pres">
      <dgm:prSet presAssocID="{89FFB527-8986-45E2-8FAB-081DA0731FD6}" presName="spaceRect" presStyleCnt="0"/>
      <dgm:spPr/>
    </dgm:pt>
    <dgm:pt modelId="{6E86D4B3-DAE2-4E36-874D-002C15E07687}" type="pres">
      <dgm:prSet presAssocID="{89FFB527-8986-45E2-8FAB-081DA0731FD6}" presName="parTx" presStyleLbl="revTx" presStyleIdx="4" presStyleCnt="5">
        <dgm:presLayoutVars>
          <dgm:chMax val="0"/>
          <dgm:chPref val="0"/>
        </dgm:presLayoutVars>
      </dgm:prSet>
      <dgm:spPr/>
    </dgm:pt>
  </dgm:ptLst>
  <dgm:cxnLst>
    <dgm:cxn modelId="{EC5AFD16-E77D-4956-88C5-728E9C23C120}" srcId="{65DEE67A-0A2C-4363-A784-364A80B9147E}" destId="{33744EF1-C0FC-407F-BE8E-D73D5B28BEE9}" srcOrd="0" destOrd="0" parTransId="{2BF0D831-533C-4378-B6F9-2841974ABBED}" sibTransId="{94E245E7-DFA3-4BA4-B08B-114BF06C316D}"/>
    <dgm:cxn modelId="{53CDE120-EC31-40FF-89D4-4A7A7DFBAD71}" type="presOf" srcId="{F72AEAEC-BA1C-4789-B4D9-9463C8F25A65}" destId="{2CC1C2B4-CEA9-4548-9EF8-1ED86A91DDF9}" srcOrd="0" destOrd="0" presId="urn:microsoft.com/office/officeart/2018/2/layout/IconVerticalSolidList"/>
    <dgm:cxn modelId="{8D06AE6B-154E-4EEB-BDFB-A4061E3C8E71}" srcId="{65DEE67A-0A2C-4363-A784-364A80B9147E}" destId="{78695CE1-5945-4A43-95DD-A52CB88CC0B6}" srcOrd="1" destOrd="0" parTransId="{11F4CFB0-89FA-4615-B376-DC901C65304E}" sibTransId="{FCC13757-F1C6-454E-869A-1AA16ED1F351}"/>
    <dgm:cxn modelId="{499FB855-289E-4D4D-94CB-61FE1FFEA209}" srcId="{65DEE67A-0A2C-4363-A784-364A80B9147E}" destId="{89FFB527-8986-45E2-8FAB-081DA0731FD6}" srcOrd="4" destOrd="0" parTransId="{6FDAC583-252F-464B-A10D-BA462DE6C85A}" sibTransId="{3C1F8F53-1ACD-4870-BB95-83D597588663}"/>
    <dgm:cxn modelId="{1C9A4481-0BD4-4E13-9012-5EF8878AA607}" type="presOf" srcId="{247E0D50-6BFB-4624-BD2A-9B1246866571}" destId="{42E9033A-1517-4348-A1C0-1484A16A9749}" srcOrd="0" destOrd="0" presId="urn:microsoft.com/office/officeart/2018/2/layout/IconVerticalSolidList"/>
    <dgm:cxn modelId="{89B71A83-5A08-400F-9991-2B7888EAB727}" type="presOf" srcId="{78695CE1-5945-4A43-95DD-A52CB88CC0B6}" destId="{0E61960C-CE45-46B4-8C0A-46E06455DA24}" srcOrd="0" destOrd="0" presId="urn:microsoft.com/office/officeart/2018/2/layout/IconVerticalSolidList"/>
    <dgm:cxn modelId="{1D477CA3-F2E1-4755-95D1-EC526818BDD4}" type="presOf" srcId="{33744EF1-C0FC-407F-BE8E-D73D5B28BEE9}" destId="{214F8EAB-6994-4EFC-A69E-24BE9DA59D01}" srcOrd="0" destOrd="0" presId="urn:microsoft.com/office/officeart/2018/2/layout/IconVerticalSolidList"/>
    <dgm:cxn modelId="{2BB18ED7-807E-43E5-BEB0-B5A652EFC762}" srcId="{65DEE67A-0A2C-4363-A784-364A80B9147E}" destId="{247E0D50-6BFB-4624-BD2A-9B1246866571}" srcOrd="2" destOrd="0" parTransId="{30C36270-BF61-42F3-B7D2-BB3AFDA3C0B1}" sibTransId="{011C6C36-D098-4ED2-9610-77127EC1E692}"/>
    <dgm:cxn modelId="{B6AD04E8-3339-472F-8497-6E1D460485DB}" srcId="{65DEE67A-0A2C-4363-A784-364A80B9147E}" destId="{F72AEAEC-BA1C-4789-B4D9-9463C8F25A65}" srcOrd="3" destOrd="0" parTransId="{F1595A03-99E5-47E1-8ACC-95B4361C27CA}" sibTransId="{1A30BE2D-A262-4C6D-85D6-54CB5A1ADEDC}"/>
    <dgm:cxn modelId="{B443A5F2-F9B6-4A20-A250-9F8DA2C8BB47}" type="presOf" srcId="{65DEE67A-0A2C-4363-A784-364A80B9147E}" destId="{215705BF-C6B7-4E71-9011-F5FF0C02183C}" srcOrd="0" destOrd="0" presId="urn:microsoft.com/office/officeart/2018/2/layout/IconVerticalSolidList"/>
    <dgm:cxn modelId="{9AEBDBF3-8B7B-4FB3-BD79-DB40FF521002}" type="presOf" srcId="{89FFB527-8986-45E2-8FAB-081DA0731FD6}" destId="{6E86D4B3-DAE2-4E36-874D-002C15E07687}" srcOrd="0" destOrd="0" presId="urn:microsoft.com/office/officeart/2018/2/layout/IconVerticalSolidList"/>
    <dgm:cxn modelId="{ABA4779F-39F5-46F5-9FC3-3C4F97D34967}" type="presParOf" srcId="{215705BF-C6B7-4E71-9011-F5FF0C02183C}" destId="{903AE3D0-D6AC-43A9-A4F8-5186D4BB76A9}" srcOrd="0" destOrd="0" presId="urn:microsoft.com/office/officeart/2018/2/layout/IconVerticalSolidList"/>
    <dgm:cxn modelId="{BEB3E2C8-7863-451F-861A-476448F996A7}" type="presParOf" srcId="{903AE3D0-D6AC-43A9-A4F8-5186D4BB76A9}" destId="{D2415140-D352-420B-BD4D-3CD34CF01503}" srcOrd="0" destOrd="0" presId="urn:microsoft.com/office/officeart/2018/2/layout/IconVerticalSolidList"/>
    <dgm:cxn modelId="{476DA9C1-F59E-4FF3-8C46-12A376A8CE55}" type="presParOf" srcId="{903AE3D0-D6AC-43A9-A4F8-5186D4BB76A9}" destId="{A4D5409C-0FEE-43F1-A481-69A07345A141}" srcOrd="1" destOrd="0" presId="urn:microsoft.com/office/officeart/2018/2/layout/IconVerticalSolidList"/>
    <dgm:cxn modelId="{1578FA42-DAED-42BD-AFE2-CAE2C3945C39}" type="presParOf" srcId="{903AE3D0-D6AC-43A9-A4F8-5186D4BB76A9}" destId="{3E47DD69-3BF5-402E-9313-8F58BBD0A05A}" srcOrd="2" destOrd="0" presId="urn:microsoft.com/office/officeart/2018/2/layout/IconVerticalSolidList"/>
    <dgm:cxn modelId="{1F396CEA-24ED-4005-BC42-7F37A339FA2A}" type="presParOf" srcId="{903AE3D0-D6AC-43A9-A4F8-5186D4BB76A9}" destId="{214F8EAB-6994-4EFC-A69E-24BE9DA59D01}" srcOrd="3" destOrd="0" presId="urn:microsoft.com/office/officeart/2018/2/layout/IconVerticalSolidList"/>
    <dgm:cxn modelId="{ACF2B9D2-D002-420D-A131-14521F6B5F5A}" type="presParOf" srcId="{215705BF-C6B7-4E71-9011-F5FF0C02183C}" destId="{D3F74C55-5EE6-48CE-87ED-5996B2EEBAA6}" srcOrd="1" destOrd="0" presId="urn:microsoft.com/office/officeart/2018/2/layout/IconVerticalSolidList"/>
    <dgm:cxn modelId="{AEC058C1-1582-447D-918E-791DC2595B4A}" type="presParOf" srcId="{215705BF-C6B7-4E71-9011-F5FF0C02183C}" destId="{FBDF3DCC-FC23-4847-BD12-DA4C28770DDA}" srcOrd="2" destOrd="0" presId="urn:microsoft.com/office/officeart/2018/2/layout/IconVerticalSolidList"/>
    <dgm:cxn modelId="{7B1463C2-A320-4E11-863F-93DE18C611CA}" type="presParOf" srcId="{FBDF3DCC-FC23-4847-BD12-DA4C28770DDA}" destId="{CC93ED6D-4E29-4464-AD58-6D43294A60A3}" srcOrd="0" destOrd="0" presId="urn:microsoft.com/office/officeart/2018/2/layout/IconVerticalSolidList"/>
    <dgm:cxn modelId="{EB95EE68-EAB3-45EE-AEF1-CED083D192FC}" type="presParOf" srcId="{FBDF3DCC-FC23-4847-BD12-DA4C28770DDA}" destId="{C8573813-9C9E-47A3-8406-1B9738E1D6D1}" srcOrd="1" destOrd="0" presId="urn:microsoft.com/office/officeart/2018/2/layout/IconVerticalSolidList"/>
    <dgm:cxn modelId="{4058170D-C02E-4687-B341-B1320F4E7843}" type="presParOf" srcId="{FBDF3DCC-FC23-4847-BD12-DA4C28770DDA}" destId="{C6936517-FC93-4E02-953D-F128959E9A10}" srcOrd="2" destOrd="0" presId="urn:microsoft.com/office/officeart/2018/2/layout/IconVerticalSolidList"/>
    <dgm:cxn modelId="{C5DDAC39-A09F-40E8-BB93-C0D16AD30B8D}" type="presParOf" srcId="{FBDF3DCC-FC23-4847-BD12-DA4C28770DDA}" destId="{0E61960C-CE45-46B4-8C0A-46E06455DA24}" srcOrd="3" destOrd="0" presId="urn:microsoft.com/office/officeart/2018/2/layout/IconVerticalSolidList"/>
    <dgm:cxn modelId="{9330D06D-F716-4E59-990A-668CC7403EEA}" type="presParOf" srcId="{215705BF-C6B7-4E71-9011-F5FF0C02183C}" destId="{08930C8C-AE68-4614-A07D-E7DDD2814EEB}" srcOrd="3" destOrd="0" presId="urn:microsoft.com/office/officeart/2018/2/layout/IconVerticalSolidList"/>
    <dgm:cxn modelId="{AFF88095-5FDD-4E79-A13D-86CA7E6A97F6}" type="presParOf" srcId="{215705BF-C6B7-4E71-9011-F5FF0C02183C}" destId="{84178982-6C14-49DF-A66A-D117C5151773}" srcOrd="4" destOrd="0" presId="urn:microsoft.com/office/officeart/2018/2/layout/IconVerticalSolidList"/>
    <dgm:cxn modelId="{F34FAE96-BDDE-4762-9FD3-CE716F75B9D1}" type="presParOf" srcId="{84178982-6C14-49DF-A66A-D117C5151773}" destId="{B6BBE272-DE60-49B7-9C59-E148A8ABFF86}" srcOrd="0" destOrd="0" presId="urn:microsoft.com/office/officeart/2018/2/layout/IconVerticalSolidList"/>
    <dgm:cxn modelId="{02F02125-1C2D-43D1-A15F-642D07DB16D2}" type="presParOf" srcId="{84178982-6C14-49DF-A66A-D117C5151773}" destId="{957D2A13-A2C4-4492-9B5D-E93067516D9F}" srcOrd="1" destOrd="0" presId="urn:microsoft.com/office/officeart/2018/2/layout/IconVerticalSolidList"/>
    <dgm:cxn modelId="{03178916-B56E-4201-98E0-9F6F06E1BA2B}" type="presParOf" srcId="{84178982-6C14-49DF-A66A-D117C5151773}" destId="{6B947968-AD90-4EDC-99CD-C57AB612EA8D}" srcOrd="2" destOrd="0" presId="urn:microsoft.com/office/officeart/2018/2/layout/IconVerticalSolidList"/>
    <dgm:cxn modelId="{22113A9F-C894-4B06-BD40-3A0499B9F963}" type="presParOf" srcId="{84178982-6C14-49DF-A66A-D117C5151773}" destId="{42E9033A-1517-4348-A1C0-1484A16A9749}" srcOrd="3" destOrd="0" presId="urn:microsoft.com/office/officeart/2018/2/layout/IconVerticalSolidList"/>
    <dgm:cxn modelId="{147EC6E2-9237-449C-815A-499225434791}" type="presParOf" srcId="{215705BF-C6B7-4E71-9011-F5FF0C02183C}" destId="{976758B7-04C7-45A5-96EA-0FF2485A51BD}" srcOrd="5" destOrd="0" presId="urn:microsoft.com/office/officeart/2018/2/layout/IconVerticalSolidList"/>
    <dgm:cxn modelId="{F9A49EBE-938F-4CC7-B93B-ED48E847F36E}" type="presParOf" srcId="{215705BF-C6B7-4E71-9011-F5FF0C02183C}" destId="{6F29DA18-D284-4CD5-85E7-7B35E007D872}" srcOrd="6" destOrd="0" presId="urn:microsoft.com/office/officeart/2018/2/layout/IconVerticalSolidList"/>
    <dgm:cxn modelId="{F3E62290-6C7D-47F0-9EA3-D93628613701}" type="presParOf" srcId="{6F29DA18-D284-4CD5-85E7-7B35E007D872}" destId="{092584D6-941D-47D5-B8CE-8C44F7C0B2C8}" srcOrd="0" destOrd="0" presId="urn:microsoft.com/office/officeart/2018/2/layout/IconVerticalSolidList"/>
    <dgm:cxn modelId="{CC91E2E6-EC46-4822-9305-3358F0A9AF36}" type="presParOf" srcId="{6F29DA18-D284-4CD5-85E7-7B35E007D872}" destId="{B997287D-DF73-494E-90C8-29DE4ACDA788}" srcOrd="1" destOrd="0" presId="urn:microsoft.com/office/officeart/2018/2/layout/IconVerticalSolidList"/>
    <dgm:cxn modelId="{CCFE5F3D-0619-416B-9B40-8FD59AEB0723}" type="presParOf" srcId="{6F29DA18-D284-4CD5-85E7-7B35E007D872}" destId="{C45E2DEE-D966-46B0-9DE4-65FE7FEB10C3}" srcOrd="2" destOrd="0" presId="urn:microsoft.com/office/officeart/2018/2/layout/IconVerticalSolidList"/>
    <dgm:cxn modelId="{EAA70DA9-B110-4686-BE75-BA02B6CE4BA3}" type="presParOf" srcId="{6F29DA18-D284-4CD5-85E7-7B35E007D872}" destId="{2CC1C2B4-CEA9-4548-9EF8-1ED86A91DDF9}" srcOrd="3" destOrd="0" presId="urn:microsoft.com/office/officeart/2018/2/layout/IconVerticalSolidList"/>
    <dgm:cxn modelId="{D6274C01-16F4-4103-BB72-45345AA555CD}" type="presParOf" srcId="{215705BF-C6B7-4E71-9011-F5FF0C02183C}" destId="{CFC5FE32-3CEF-480F-8E0B-EA512B3FCD44}" srcOrd="7" destOrd="0" presId="urn:microsoft.com/office/officeart/2018/2/layout/IconVerticalSolidList"/>
    <dgm:cxn modelId="{54A05EEA-1BF0-422B-A4E6-212B13FBBC22}" type="presParOf" srcId="{215705BF-C6B7-4E71-9011-F5FF0C02183C}" destId="{501C8C37-3714-4B31-AF83-62A8E95EF55D}" srcOrd="8" destOrd="0" presId="urn:microsoft.com/office/officeart/2018/2/layout/IconVerticalSolidList"/>
    <dgm:cxn modelId="{41BFF68C-FB03-4CD0-82E7-FA897B1ED920}" type="presParOf" srcId="{501C8C37-3714-4B31-AF83-62A8E95EF55D}" destId="{E1A888DD-75B2-4E6C-A660-344740B90FEF}" srcOrd="0" destOrd="0" presId="urn:microsoft.com/office/officeart/2018/2/layout/IconVerticalSolidList"/>
    <dgm:cxn modelId="{711F25E0-52E1-4E70-9E87-6880D7EF2CBC}" type="presParOf" srcId="{501C8C37-3714-4B31-AF83-62A8E95EF55D}" destId="{09A5A00C-394D-4177-8B89-0AFCB4B9F694}" srcOrd="1" destOrd="0" presId="urn:microsoft.com/office/officeart/2018/2/layout/IconVerticalSolidList"/>
    <dgm:cxn modelId="{E08D86E6-4901-433C-B0AA-6F364EA57704}" type="presParOf" srcId="{501C8C37-3714-4B31-AF83-62A8E95EF55D}" destId="{9385235D-F534-46C6-BD2D-073C570CDCD1}" srcOrd="2" destOrd="0" presId="urn:microsoft.com/office/officeart/2018/2/layout/IconVerticalSolidList"/>
    <dgm:cxn modelId="{0FA45B08-3569-4EB1-B492-AD68AF0B83A5}" type="presParOf" srcId="{501C8C37-3714-4B31-AF83-62A8E95EF55D}" destId="{6E86D4B3-DAE2-4E36-874D-002C15E076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15140-D352-420B-BD4D-3CD34CF01503}">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5409C-0FEE-43F1-A481-69A07345A141}">
      <dsp:nvSpPr>
        <dsp:cNvPr id="0" name=""/>
        <dsp:cNvSpPr/>
      </dsp:nvSpPr>
      <dsp:spPr>
        <a:xfrm>
          <a:off x="219037" y="166319"/>
          <a:ext cx="398249" cy="39824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4F8EAB-6994-4EFC-A69E-24BE9DA59D01}">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DPS (Data Processing Subscription) using Scanning New Invoices</a:t>
          </a:r>
        </a:p>
      </dsp:txBody>
      <dsp:txXfrm>
        <a:off x="836323" y="3399"/>
        <a:ext cx="9679276" cy="724089"/>
      </dsp:txXfrm>
    </dsp:sp>
    <dsp:sp modelId="{CC93ED6D-4E29-4464-AD58-6D43294A60A3}">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73813-9C9E-47A3-8406-1B9738E1D6D1}">
      <dsp:nvSpPr>
        <dsp:cNvPr id="0" name=""/>
        <dsp:cNvSpPr/>
      </dsp:nvSpPr>
      <dsp:spPr>
        <a:xfrm>
          <a:off x="219037" y="1071431"/>
          <a:ext cx="398249" cy="39824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1960C-CE45-46B4-8C0A-46E06455DA24}">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DPS (Data Processing Subscription) using CSO Mobile</a:t>
          </a:r>
        </a:p>
      </dsp:txBody>
      <dsp:txXfrm>
        <a:off x="836323" y="908511"/>
        <a:ext cx="9679276" cy="724089"/>
      </dsp:txXfrm>
    </dsp:sp>
    <dsp:sp modelId="{B6BBE272-DE60-49B7-9C59-E148A8ABFF86}">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D2A13-A2C4-4492-9B5D-E93067516D9F}">
      <dsp:nvSpPr>
        <dsp:cNvPr id="0" name=""/>
        <dsp:cNvSpPr/>
      </dsp:nvSpPr>
      <dsp:spPr>
        <a:xfrm>
          <a:off x="219037" y="1976544"/>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E9033A-1517-4348-A1C0-1484A16A974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New Invoices Entry</a:t>
          </a:r>
        </a:p>
      </dsp:txBody>
      <dsp:txXfrm>
        <a:off x="836323" y="1813624"/>
        <a:ext cx="9679276" cy="724089"/>
      </dsp:txXfrm>
    </dsp:sp>
    <dsp:sp modelId="{092584D6-941D-47D5-B8CE-8C44F7C0B2C8}">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7287D-DF73-494E-90C8-29DE4ACDA788}">
      <dsp:nvSpPr>
        <dsp:cNvPr id="0" name=""/>
        <dsp:cNvSpPr/>
      </dsp:nvSpPr>
      <dsp:spPr>
        <a:xfrm>
          <a:off x="219037" y="2881656"/>
          <a:ext cx="398249" cy="39824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1C2B4-CEA9-4548-9EF8-1ED86A91DDF9}">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Entering Purchases</a:t>
          </a:r>
        </a:p>
      </dsp:txBody>
      <dsp:txXfrm>
        <a:off x="836323" y="2718736"/>
        <a:ext cx="9679276" cy="724089"/>
      </dsp:txXfrm>
    </dsp:sp>
    <dsp:sp modelId="{E1A888DD-75B2-4E6C-A660-344740B90FEF}">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5A00C-394D-4177-8B89-0AFCB4B9F694}">
      <dsp:nvSpPr>
        <dsp:cNvPr id="0" name=""/>
        <dsp:cNvSpPr/>
      </dsp:nvSpPr>
      <dsp:spPr>
        <a:xfrm>
          <a:off x="219037" y="3786768"/>
          <a:ext cx="398249" cy="39824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6D4B3-DAE2-4E36-874D-002C15E07687}">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dirty="0"/>
            <a:t>Accept Pending Store Purchases</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6DA3F-159A-419E-AB3E-A6C374953FEB}"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B431F-DC33-4485-BBE0-41CD99E24339}" type="slidenum">
              <a:rPr lang="en-US" smtClean="0"/>
              <a:t>‹#›</a:t>
            </a:fld>
            <a:endParaRPr lang="en-US"/>
          </a:p>
        </p:txBody>
      </p:sp>
    </p:spTree>
    <p:extLst>
      <p:ext uri="{BB962C8B-B14F-4D97-AF65-F5344CB8AC3E}">
        <p14:creationId xmlns:p14="http://schemas.microsoft.com/office/powerpoint/2010/main" val="22760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Thank you for your time.  Does anyone have any questions?</a:t>
            </a:r>
          </a:p>
          <a:p>
            <a:r>
              <a:rPr lang="en-US" b="1"/>
              <a:t>Do:  </a:t>
            </a:r>
            <a:r>
              <a:rPr lang="en-US"/>
              <a:t>Respond to questions.</a:t>
            </a:r>
          </a:p>
          <a:p>
            <a:r>
              <a:rPr lang="en-US" b="1"/>
              <a:t>Do: </a:t>
            </a:r>
            <a:r>
              <a:rPr lang="en-US"/>
              <a:t>&lt;End Meeting&gt;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F895F-66FC-4E4A-BB77-5AAD46DBC1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388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B954-E1BB-4617-B91A-5710AC3C2A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D8268-664C-464E-AED5-43555B177E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64B25CCD-EFB2-4FD6-970D-A782941EC5C1}"/>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728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457-D900-42AC-A2B0-E50591BE5B48}"/>
              </a:ext>
            </a:extLst>
          </p:cNvPr>
          <p:cNvSpPr>
            <a:spLocks noGrp="1"/>
          </p:cNvSpPr>
          <p:nvPr>
            <p:ph type="title"/>
          </p:nvPr>
        </p:nvSpPr>
        <p:spPr>
          <a:xfrm>
            <a:off x="0" y="520700"/>
            <a:ext cx="11353800" cy="520700"/>
          </a:xfrm>
          <a:prstGeom prst="rect">
            <a:avLst/>
          </a:prstGeom>
        </p:spPr>
        <p:txBody>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1D718324-CF65-4656-BF85-C63BEFEC2C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B6F585D-A3A6-40D7-8B17-4B7F95D1D62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03984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1E702-DDD9-4DCE-A225-12969B10CE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E984D-57AF-4158-876B-CFCD624ED52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DD54DF4-65A8-4C08-A7D2-7BC3215FAF6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807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ABD-16A0-49F9-90EB-3F7595880B1B}"/>
              </a:ext>
            </a:extLst>
          </p:cNvPr>
          <p:cNvSpPr>
            <a:spLocks noGrp="1"/>
          </p:cNvSpPr>
          <p:nvPr>
            <p:ph type="title"/>
          </p:nvPr>
        </p:nvSpPr>
        <p:spPr>
          <a:xfrm>
            <a:off x="0" y="546100"/>
            <a:ext cx="11353800" cy="5207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856DE-E1CC-4D83-BF9A-0BD842C20789}"/>
              </a:ext>
            </a:extLst>
          </p:cNvPr>
          <p:cNvSpPr>
            <a:spLocks noGrp="1"/>
          </p:cNvSpPr>
          <p:nvPr>
            <p:ph idx="1"/>
          </p:nvPr>
        </p:nvSpPr>
        <p:spPr>
          <a:xfrm>
            <a:off x="838200" y="1066800"/>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C68DD10-D132-497E-87A7-B5FDA1C2818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59342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F9EE-9629-4835-8128-A03C3151DA4B}"/>
              </a:ext>
            </a:extLst>
          </p:cNvPr>
          <p:cNvSpPr>
            <a:spLocks noGrp="1"/>
          </p:cNvSpPr>
          <p:nvPr>
            <p:ph type="title"/>
          </p:nvPr>
        </p:nvSpPr>
        <p:spPr>
          <a:xfrm>
            <a:off x="831850" y="11763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355FCC-D6E0-48F0-882D-358F46DDBC50}"/>
              </a:ext>
            </a:extLst>
          </p:cNvPr>
          <p:cNvSpPr>
            <a:spLocks noGrp="1"/>
          </p:cNvSpPr>
          <p:nvPr>
            <p:ph type="body" idx="1"/>
          </p:nvPr>
        </p:nvSpPr>
        <p:spPr>
          <a:xfrm>
            <a:off x="831850" y="4103688"/>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825A31A-FADD-425A-A1FC-5A0275964736}"/>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13628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D3D5-E4C0-4C78-83E5-50FE2114726E}"/>
              </a:ext>
            </a:extLst>
          </p:cNvPr>
          <p:cNvSpPr>
            <a:spLocks noGrp="1"/>
          </p:cNvSpPr>
          <p:nvPr>
            <p:ph type="title"/>
          </p:nvPr>
        </p:nvSpPr>
        <p:spPr>
          <a:xfrm>
            <a:off x="0" y="508000"/>
            <a:ext cx="11353800" cy="5461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83947-9C65-475A-A6F8-DAE78B2EE6A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43A79-5459-42DA-9239-0F6DC9478F1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41784F3-42E6-43AB-94D9-0E213E42A57A}"/>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38016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E192-D671-408D-9496-78F011875C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B18A29A-33AA-484A-AAAC-4882F3A0F2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B83602-A6EF-4D13-B774-0D4049CFBCD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A0603-019F-4853-B68F-16DB27132C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45B8CC-0DB5-47C3-8AEE-7890EAE6836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2D34BF-4B2E-4FE4-8AC0-984DF2FD968C}"/>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7547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80A-B864-427C-A3F4-4838D7B33DA5}"/>
              </a:ext>
            </a:extLst>
          </p:cNvPr>
          <p:cNvSpPr>
            <a:spLocks noGrp="1"/>
          </p:cNvSpPr>
          <p:nvPr>
            <p:ph type="title"/>
          </p:nvPr>
        </p:nvSpPr>
        <p:spPr>
          <a:xfrm>
            <a:off x="0" y="533400"/>
            <a:ext cx="11353800" cy="495300"/>
          </a:xfrm>
          <a:prstGeom prst="rect">
            <a:avLst/>
          </a:prstGeom>
        </p:spPr>
        <p:txBody>
          <a:bodyPr/>
          <a:lstStyle>
            <a:lvl1pPr>
              <a:defRPr sz="3200"/>
            </a:lvl1pPr>
          </a:lstStyle>
          <a:p>
            <a:r>
              <a:rPr lang="en-US"/>
              <a:t>Click to edit Master title style</a:t>
            </a:r>
          </a:p>
        </p:txBody>
      </p:sp>
      <p:sp>
        <p:nvSpPr>
          <p:cNvPr id="3" name="Slide Number Placeholder 5">
            <a:extLst>
              <a:ext uri="{FF2B5EF4-FFF2-40B4-BE49-F238E27FC236}">
                <a16:creationId xmlns:a16="http://schemas.microsoft.com/office/drawing/2014/main" id="{FAB74217-5DC7-4A66-9807-DE8194D0AA9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5967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BEA46E6-E9ED-4517-A77D-1C74C5938DF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28263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9E8E-F19C-4226-AE6E-BA4DD9A272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2D4CB-472A-4A60-9A6B-E43D92EA75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C7CB0-85AC-485D-AC4D-64D8A4532B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86948E8-16B8-48D1-BB4E-283FADD6204D}"/>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187961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F0DD-0823-4C12-9572-9437A6AE36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96644-37FF-4872-B264-838A0BC284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461172-0140-4326-BE85-C073AA4450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8A4938C5-2CB8-44A0-9814-A2261961B5A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a:p>
        </p:txBody>
      </p:sp>
    </p:spTree>
    <p:custDataLst>
      <p:tags r:id="rId1"/>
    </p:custDataLst>
    <p:extLst>
      <p:ext uri="{BB962C8B-B14F-4D97-AF65-F5344CB8AC3E}">
        <p14:creationId xmlns:p14="http://schemas.microsoft.com/office/powerpoint/2010/main" val="273997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9FFFB3-F4AB-4525-BABC-4D0AB13BF303}"/>
              </a:ext>
            </a:extLst>
          </p:cNvPr>
          <p:cNvSpPr/>
          <p:nvPr/>
        </p:nvSpPr>
        <p:spPr>
          <a:xfrm>
            <a:off x="0" y="5461730"/>
            <a:ext cx="12192000" cy="1506827"/>
          </a:xfrm>
          <a:prstGeom prst="rect">
            <a:avLst/>
          </a:prstGeom>
          <a:solidFill>
            <a:srgbClr val="0020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TextBox 8">
            <a:extLst>
              <a:ext uri="{FF2B5EF4-FFF2-40B4-BE49-F238E27FC236}">
                <a16:creationId xmlns:a16="http://schemas.microsoft.com/office/drawing/2014/main" id="{DD50A754-8F94-4358-B263-36DE218DCE65}"/>
              </a:ext>
            </a:extLst>
          </p:cNvPr>
          <p:cNvSpPr txBox="1"/>
          <p:nvPr/>
        </p:nvSpPr>
        <p:spPr>
          <a:xfrm>
            <a:off x="10511618" y="6283839"/>
            <a:ext cx="1684363" cy="215444"/>
          </a:xfrm>
          <a:prstGeom prst="rect">
            <a:avLst/>
          </a:prstGeom>
          <a:noFill/>
        </p:spPr>
        <p:txBody>
          <a:bodyPr wrap="square" lIns="0" tIns="0" rIns="0" bIns="0" rtlCol="0">
            <a:spAutoFit/>
          </a:bodyPr>
          <a:lstStyle/>
          <a:p>
            <a:r>
              <a:rPr lang="en-US" sz="1400">
                <a:solidFill>
                  <a:schemeClr val="bg1"/>
                </a:solidFill>
                <a:latin typeface="Segoe Pro Light" panose="020B0302040504020203" pitchFamily="34" charset="0"/>
                <a:cs typeface="Segoe UI Light" panose="020B0502040204020203" pitchFamily="34" charset="0"/>
              </a:rPr>
              <a:t>www.petrosoftinc.com</a:t>
            </a:r>
            <a:endParaRPr lang="ru-RU" sz="1400">
              <a:solidFill>
                <a:schemeClr val="bg1"/>
              </a:solidFill>
              <a:latin typeface="Segoe Pro Light" panose="020B03020405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C10319D4-870D-4FBA-9F76-E10687E347C6}"/>
              </a:ext>
            </a:extLst>
          </p:cNvPr>
          <p:cNvSpPr txBox="1"/>
          <p:nvPr/>
        </p:nvSpPr>
        <p:spPr>
          <a:xfrm>
            <a:off x="2536907" y="6557107"/>
            <a:ext cx="695518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a:solidFill>
                  <a:schemeClr val="bg1"/>
                </a:solidFill>
                <a:latin typeface="Segoe Pro" panose="020B0502040504020203" pitchFamily="34" charset="0"/>
                <a:cs typeface="Segoe UI Light"/>
              </a:rPr>
              <a:t>Strictly private and confidential. Not to be copied, distributed, or reproduced by any party without the express prior written permission of Petrosoft.</a:t>
            </a:r>
            <a:endParaRPr lang="en-US">
              <a:solidFill>
                <a:schemeClr val="bg1"/>
              </a:solidFill>
              <a:latin typeface="Segoe Pro" panose="020B0502040504020203" pitchFamily="34" charset="0"/>
            </a:endParaRPr>
          </a:p>
        </p:txBody>
      </p:sp>
      <p:pic>
        <p:nvPicPr>
          <p:cNvPr id="11" name="Picture 10">
            <a:extLst>
              <a:ext uri="{FF2B5EF4-FFF2-40B4-BE49-F238E27FC236}">
                <a16:creationId xmlns:a16="http://schemas.microsoft.com/office/drawing/2014/main" id="{8CE2F3A0-BFA4-4C29-889C-082429742D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4231" y="5584845"/>
            <a:ext cx="943150" cy="1248483"/>
          </a:xfrm>
          <a:prstGeom prst="rect">
            <a:avLst/>
          </a:prstGeom>
        </p:spPr>
      </p:pic>
      <p:cxnSp>
        <p:nvCxnSpPr>
          <p:cNvPr id="12" name="Straight Connector 11">
            <a:extLst>
              <a:ext uri="{FF2B5EF4-FFF2-40B4-BE49-F238E27FC236}">
                <a16:creationId xmlns:a16="http://schemas.microsoft.com/office/drawing/2014/main" id="{7566EE99-6B1F-47FB-90C2-77DBB6D6EBC1}"/>
              </a:ext>
            </a:extLst>
          </p:cNvPr>
          <p:cNvCxnSpPr>
            <a:cxnSpLocks/>
          </p:cNvCxnSpPr>
          <p:nvPr/>
        </p:nvCxnSpPr>
        <p:spPr>
          <a:xfrm>
            <a:off x="1747175" y="6391561"/>
            <a:ext cx="866118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7BD9914E-1E05-4300-9D0B-E372D7DE461F}"/>
              </a:ext>
            </a:extLst>
          </p:cNvPr>
          <p:cNvSpPr/>
          <p:nvPr/>
        </p:nvSpPr>
        <p:spPr>
          <a:xfrm>
            <a:off x="1" y="533496"/>
            <a:ext cx="12192000" cy="556435"/>
          </a:xfrm>
          <a:prstGeom prst="rect">
            <a:avLst/>
          </a:prstGeom>
          <a:solidFill>
            <a:srgbClr val="EE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CF096E49-5376-45B7-B2A7-FBB932FE7D5A}"/>
              </a:ext>
            </a:extLst>
          </p:cNvPr>
          <p:cNvSpPr txBox="1">
            <a:spLocks/>
          </p:cNvSpPr>
          <p:nvPr/>
        </p:nvSpPr>
        <p:spPr>
          <a:xfrm>
            <a:off x="0" y="533495"/>
            <a:ext cx="11234667" cy="533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a:solidFill>
                <a:srgbClr val="002055"/>
              </a:solidFill>
              <a:latin typeface="+mn-lt"/>
              <a:cs typeface="Calibri" panose="020F0502020204030204" pitchFamily="34" charset="0"/>
            </a:endParaRPr>
          </a:p>
        </p:txBody>
      </p:sp>
    </p:spTree>
    <p:custDataLst>
      <p:tags r:id="rId13"/>
    </p:custDataLst>
    <p:extLst>
      <p:ext uri="{BB962C8B-B14F-4D97-AF65-F5344CB8AC3E}">
        <p14:creationId xmlns:p14="http://schemas.microsoft.com/office/powerpoint/2010/main" val="38516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Invoices</a:t>
            </a:r>
            <a:br>
              <a:rPr lang="en-US" dirty="0"/>
            </a:br>
            <a:r>
              <a:rPr lang="en-US" dirty="0"/>
              <a:t>Processing Purchases</a:t>
            </a:r>
          </a:p>
        </p:txBody>
      </p:sp>
    </p:spTree>
    <p:extLst>
      <p:ext uri="{BB962C8B-B14F-4D97-AF65-F5344CB8AC3E}">
        <p14:creationId xmlns:p14="http://schemas.microsoft.com/office/powerpoint/2010/main" val="401792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3" name="TextBox 2">
            <a:extLst>
              <a:ext uri="{FF2B5EF4-FFF2-40B4-BE49-F238E27FC236}">
                <a16:creationId xmlns:a16="http://schemas.microsoft.com/office/drawing/2014/main" id="{DE58A5D8-994A-40F5-A206-1F79ED23429C}"/>
              </a:ext>
            </a:extLst>
          </p:cNvPr>
          <p:cNvSpPr txBox="1"/>
          <p:nvPr/>
        </p:nvSpPr>
        <p:spPr>
          <a:xfrm>
            <a:off x="1191237" y="2767280"/>
            <a:ext cx="3187816" cy="1323439"/>
          </a:xfrm>
          <a:prstGeom prst="rect">
            <a:avLst/>
          </a:prstGeom>
          <a:noFill/>
        </p:spPr>
        <p:txBody>
          <a:bodyPr wrap="square" rtlCol="0">
            <a:spAutoFit/>
          </a:bodyPr>
          <a:lstStyle/>
          <a:p>
            <a:r>
              <a:rPr lang="en-US" sz="2000" b="0" i="0" dirty="0">
                <a:effectLst/>
              </a:rPr>
              <a:t>In the </a:t>
            </a:r>
            <a:r>
              <a:rPr lang="en-US" sz="2000" b="1" i="0" dirty="0">
                <a:effectLst/>
              </a:rPr>
              <a:t>Docs and Files</a:t>
            </a:r>
            <a:r>
              <a:rPr lang="en-US" sz="2000" b="0" i="0" dirty="0">
                <a:effectLst/>
              </a:rPr>
              <a:t> menu, tap the necessary </a:t>
            </a:r>
            <a:r>
              <a:rPr lang="en-US" sz="2000" b="1" i="0" dirty="0">
                <a:solidFill>
                  <a:srgbClr val="FF0000"/>
                </a:solidFill>
                <a:effectLst/>
              </a:rPr>
              <a:t>invoice type</a:t>
            </a:r>
            <a:r>
              <a:rPr lang="en-US" sz="2000" b="0" i="0" dirty="0">
                <a:effectLst/>
              </a:rPr>
              <a:t>.</a:t>
            </a:r>
            <a:br>
              <a:rPr lang="en-US" sz="2000" dirty="0"/>
            </a:br>
            <a:endParaRPr lang="en-US" sz="2000" dirty="0"/>
          </a:p>
        </p:txBody>
      </p:sp>
      <p:pic>
        <p:nvPicPr>
          <p:cNvPr id="5" name="Picture 4" descr="Graphical user interface, application, email&#10;&#10;Description automatically generated">
            <a:extLst>
              <a:ext uri="{FF2B5EF4-FFF2-40B4-BE49-F238E27FC236}">
                <a16:creationId xmlns:a16="http://schemas.microsoft.com/office/drawing/2014/main" id="{26573245-B1AD-4438-9F4D-D48CB78BA70B}"/>
              </a:ext>
            </a:extLst>
          </p:cNvPr>
          <p:cNvPicPr>
            <a:picLocks noChangeAspect="1"/>
          </p:cNvPicPr>
          <p:nvPr/>
        </p:nvPicPr>
        <p:blipFill rotWithShape="1">
          <a:blip r:embed="rId2">
            <a:extLst>
              <a:ext uri="{28A0092B-C50C-407E-A947-70E740481C1C}">
                <a14:useLocalDpi xmlns:a14="http://schemas.microsoft.com/office/drawing/2010/main" val="0"/>
              </a:ext>
            </a:extLst>
          </a:blip>
          <a:srcRect t="7963" b="7963"/>
          <a:stretch/>
        </p:blipFill>
        <p:spPr>
          <a:xfrm>
            <a:off x="6592847" y="1066800"/>
            <a:ext cx="2378290" cy="4330613"/>
          </a:xfrm>
          <a:prstGeom prst="rect">
            <a:avLst/>
          </a:prstGeom>
        </p:spPr>
      </p:pic>
      <p:sp>
        <p:nvSpPr>
          <p:cNvPr id="6" name="Rectangle 5">
            <a:extLst>
              <a:ext uri="{FF2B5EF4-FFF2-40B4-BE49-F238E27FC236}">
                <a16:creationId xmlns:a16="http://schemas.microsoft.com/office/drawing/2014/main" id="{D52DFDA2-E894-4049-8C41-8A6B8631B408}"/>
              </a:ext>
            </a:extLst>
          </p:cNvPr>
          <p:cNvSpPr/>
          <p:nvPr/>
        </p:nvSpPr>
        <p:spPr>
          <a:xfrm>
            <a:off x="6971251" y="4269996"/>
            <a:ext cx="1627465" cy="864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17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3" name="TextBox 2">
            <a:extLst>
              <a:ext uri="{FF2B5EF4-FFF2-40B4-BE49-F238E27FC236}">
                <a16:creationId xmlns:a16="http://schemas.microsoft.com/office/drawing/2014/main" id="{5968AA9B-9E05-4821-804C-CD19C337F44D}"/>
              </a:ext>
            </a:extLst>
          </p:cNvPr>
          <p:cNvSpPr txBox="1"/>
          <p:nvPr/>
        </p:nvSpPr>
        <p:spPr>
          <a:xfrm>
            <a:off x="1904302" y="1828800"/>
            <a:ext cx="2759978" cy="2862322"/>
          </a:xfrm>
          <a:prstGeom prst="rect">
            <a:avLst/>
          </a:prstGeom>
          <a:noFill/>
        </p:spPr>
        <p:txBody>
          <a:bodyPr wrap="square" rtlCol="0">
            <a:spAutoFit/>
          </a:bodyPr>
          <a:lstStyle/>
          <a:p>
            <a:pPr algn="l">
              <a:buFont typeface="+mj-lt"/>
              <a:buAutoNum type="arabicPeriod" startAt="5"/>
            </a:pPr>
            <a:endParaRPr lang="en-US" b="0" i="0" dirty="0">
              <a:effectLst/>
            </a:endParaRPr>
          </a:p>
          <a:p>
            <a:pPr algn="l"/>
            <a:r>
              <a:rPr lang="en-US" b="0" i="0" dirty="0">
                <a:effectLst/>
              </a:rPr>
              <a:t>Tap the </a:t>
            </a:r>
            <a:r>
              <a:rPr lang="en-US" b="1" i="0" dirty="0">
                <a:solidFill>
                  <a:srgbClr val="FF0000"/>
                </a:solidFill>
                <a:effectLst/>
              </a:rPr>
              <a:t>calendar icon</a:t>
            </a:r>
            <a:r>
              <a:rPr lang="en-US" b="0" i="0" dirty="0">
                <a:effectLst/>
              </a:rPr>
              <a:t> and select the date for which the invoice is added.</a:t>
            </a:r>
          </a:p>
          <a:p>
            <a:pPr algn="l"/>
            <a:endParaRPr lang="en-US" b="0" i="0" dirty="0">
              <a:effectLst/>
            </a:endParaRPr>
          </a:p>
          <a:p>
            <a:pPr algn="l"/>
            <a:r>
              <a:rPr lang="en-US" b="0" i="0" dirty="0">
                <a:effectLst/>
              </a:rPr>
              <a:t>At the top right corner of the view, tap the  </a:t>
            </a:r>
            <a:r>
              <a:rPr lang="en-US" b="1" i="0" dirty="0">
                <a:solidFill>
                  <a:srgbClr val="FF0000"/>
                </a:solidFill>
                <a:effectLst/>
              </a:rPr>
              <a:t>+</a:t>
            </a:r>
            <a:r>
              <a:rPr lang="en-US" b="0" i="0" dirty="0">
                <a:effectLst/>
              </a:rPr>
              <a:t>  icon to add the invoice.</a:t>
            </a:r>
          </a:p>
          <a:p>
            <a:br>
              <a:rPr lang="en-US" dirty="0"/>
            </a:b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C06BE280-CF29-403C-BA4C-990C852101CC}"/>
              </a:ext>
            </a:extLst>
          </p:cNvPr>
          <p:cNvPicPr>
            <a:picLocks noChangeAspect="1"/>
          </p:cNvPicPr>
          <p:nvPr/>
        </p:nvPicPr>
        <p:blipFill rotWithShape="1">
          <a:blip r:embed="rId2">
            <a:extLst>
              <a:ext uri="{28A0092B-C50C-407E-A947-70E740481C1C}">
                <a14:useLocalDpi xmlns:a14="http://schemas.microsoft.com/office/drawing/2010/main" val="0"/>
              </a:ext>
            </a:extLst>
          </a:blip>
          <a:srcRect t="6605" b="6911"/>
          <a:stretch/>
        </p:blipFill>
        <p:spPr>
          <a:xfrm>
            <a:off x="6675329" y="1066800"/>
            <a:ext cx="2339010" cy="4377655"/>
          </a:xfrm>
          <a:prstGeom prst="rect">
            <a:avLst/>
          </a:prstGeom>
        </p:spPr>
      </p:pic>
      <p:sp>
        <p:nvSpPr>
          <p:cNvPr id="6" name="Rectangle 5">
            <a:extLst>
              <a:ext uri="{FF2B5EF4-FFF2-40B4-BE49-F238E27FC236}">
                <a16:creationId xmlns:a16="http://schemas.microsoft.com/office/drawing/2014/main" id="{28553904-0019-4173-9F15-4A94DA663341}"/>
              </a:ext>
            </a:extLst>
          </p:cNvPr>
          <p:cNvSpPr/>
          <p:nvPr/>
        </p:nvSpPr>
        <p:spPr>
          <a:xfrm>
            <a:off x="6675329" y="1459684"/>
            <a:ext cx="413368" cy="369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F2F1B-3675-415A-967F-B57954278B67}"/>
              </a:ext>
            </a:extLst>
          </p:cNvPr>
          <p:cNvSpPr/>
          <p:nvPr/>
        </p:nvSpPr>
        <p:spPr>
          <a:xfrm>
            <a:off x="8741328" y="1174459"/>
            <a:ext cx="273011" cy="239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04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3" name="TextBox 2">
            <a:extLst>
              <a:ext uri="{FF2B5EF4-FFF2-40B4-BE49-F238E27FC236}">
                <a16:creationId xmlns:a16="http://schemas.microsoft.com/office/drawing/2014/main" id="{A311FCC5-D811-46D3-8B9F-C43E4B475538}"/>
              </a:ext>
            </a:extLst>
          </p:cNvPr>
          <p:cNvSpPr txBox="1"/>
          <p:nvPr/>
        </p:nvSpPr>
        <p:spPr>
          <a:xfrm>
            <a:off x="281089" y="1166842"/>
            <a:ext cx="4570393" cy="4524315"/>
          </a:xfrm>
          <a:prstGeom prst="rect">
            <a:avLst/>
          </a:prstGeom>
          <a:noFill/>
        </p:spPr>
        <p:txBody>
          <a:bodyPr wrap="square" rtlCol="0">
            <a:spAutoFit/>
          </a:bodyPr>
          <a:lstStyle/>
          <a:p>
            <a:pPr algn="l"/>
            <a:r>
              <a:rPr lang="en-US" b="0" i="0" dirty="0">
                <a:effectLst/>
              </a:rPr>
              <a:t>In the </a:t>
            </a:r>
            <a:r>
              <a:rPr lang="en-US" b="1" i="0" dirty="0">
                <a:effectLst/>
              </a:rPr>
              <a:t>Invoice</a:t>
            </a:r>
            <a:r>
              <a:rPr lang="en-US" b="0" i="0" dirty="0">
                <a:effectLst/>
              </a:rPr>
              <a:t> form, fill the following invoice data:</a:t>
            </a:r>
          </a:p>
          <a:p>
            <a:pPr algn="l"/>
            <a:endParaRPr lang="en-US" b="0" i="0" dirty="0">
              <a:effectLst/>
            </a:endParaRPr>
          </a:p>
          <a:p>
            <a:pPr lvl="1"/>
            <a:r>
              <a:rPr lang="en-US" b="1" i="0" dirty="0">
                <a:solidFill>
                  <a:srgbClr val="FF0000"/>
                </a:solidFill>
                <a:effectLst/>
              </a:rPr>
              <a:t>Shift number</a:t>
            </a:r>
            <a:r>
              <a:rPr lang="en-US" b="0" i="0" dirty="0">
                <a:effectLst/>
              </a:rPr>
              <a:t>: Type the shift number for the invoice.</a:t>
            </a:r>
          </a:p>
          <a:p>
            <a:pPr algn="l">
              <a:buFont typeface="Arial" panose="020B0604020202020204" pitchFamily="34" charset="0"/>
              <a:buChar char="•"/>
            </a:pPr>
            <a:endParaRPr lang="en-US" b="0" i="0" dirty="0">
              <a:effectLst/>
            </a:endParaRPr>
          </a:p>
          <a:p>
            <a:pPr lvl="1"/>
            <a:r>
              <a:rPr lang="en-US" b="1" i="0" dirty="0">
                <a:solidFill>
                  <a:srgbClr val="FF0000"/>
                </a:solidFill>
                <a:effectLst/>
              </a:rPr>
              <a:t>Vendor</a:t>
            </a:r>
            <a:r>
              <a:rPr lang="en-US" b="0" i="0" dirty="0">
                <a:effectLst/>
              </a:rPr>
              <a:t>: Select the vendor for which the invoice is added.</a:t>
            </a:r>
          </a:p>
          <a:p>
            <a:pPr algn="l">
              <a:buFont typeface="Arial" panose="020B0604020202020204" pitchFamily="34" charset="0"/>
              <a:buChar char="•"/>
            </a:pPr>
            <a:endParaRPr lang="en-US" b="0" i="0" dirty="0">
              <a:effectLst/>
            </a:endParaRPr>
          </a:p>
          <a:p>
            <a:pPr lvl="1"/>
            <a:r>
              <a:rPr lang="en-US" b="1" i="0" dirty="0">
                <a:solidFill>
                  <a:srgbClr val="FF0000"/>
                </a:solidFill>
                <a:effectLst/>
              </a:rPr>
              <a:t>Invoice #</a:t>
            </a:r>
            <a:r>
              <a:rPr lang="en-US" b="0" i="0" dirty="0">
                <a:effectLst/>
              </a:rPr>
              <a:t>: Type the invoice number.</a:t>
            </a:r>
          </a:p>
          <a:p>
            <a:pPr algn="l">
              <a:buFont typeface="Arial" panose="020B0604020202020204" pitchFamily="34" charset="0"/>
              <a:buChar char="•"/>
            </a:pPr>
            <a:endParaRPr lang="en-US" b="0" i="0" dirty="0">
              <a:effectLst/>
            </a:endParaRPr>
          </a:p>
          <a:p>
            <a:pPr lvl="1"/>
            <a:r>
              <a:rPr lang="en-US" b="1" i="0" dirty="0">
                <a:solidFill>
                  <a:srgbClr val="FF0000"/>
                </a:solidFill>
                <a:effectLst/>
              </a:rPr>
              <a:t>Cost</a:t>
            </a:r>
            <a:r>
              <a:rPr lang="en-US" b="0" i="0" dirty="0">
                <a:effectLst/>
              </a:rPr>
              <a:t>: Type the invoice cost.</a:t>
            </a:r>
          </a:p>
          <a:p>
            <a:pPr algn="l">
              <a:buFont typeface="Arial" panose="020B0604020202020204" pitchFamily="34" charset="0"/>
              <a:buChar char="•"/>
            </a:pPr>
            <a:endParaRPr lang="en-US" b="0" i="0" dirty="0">
              <a:effectLst/>
            </a:endParaRPr>
          </a:p>
          <a:p>
            <a:pPr lvl="1"/>
            <a:r>
              <a:rPr lang="en-US" b="1" i="0" dirty="0">
                <a:solidFill>
                  <a:srgbClr val="FF0000"/>
                </a:solidFill>
                <a:effectLst/>
              </a:rPr>
              <a:t>MOP</a:t>
            </a:r>
            <a:r>
              <a:rPr lang="en-US" b="0" i="0" dirty="0">
                <a:effectLst/>
              </a:rPr>
              <a:t>: Select the method of payment for the invoice.</a:t>
            </a:r>
          </a:p>
          <a:p>
            <a:endParaRPr lang="en-US" dirty="0"/>
          </a:p>
        </p:txBody>
      </p:sp>
      <p:pic>
        <p:nvPicPr>
          <p:cNvPr id="5" name="Picture 4" descr="Graphical user interface, application, Teams&#10;&#10;Description automatically generated">
            <a:extLst>
              <a:ext uri="{FF2B5EF4-FFF2-40B4-BE49-F238E27FC236}">
                <a16:creationId xmlns:a16="http://schemas.microsoft.com/office/drawing/2014/main" id="{04422BAB-DFF3-424F-BF6A-05A38CF5179D}"/>
              </a:ext>
            </a:extLst>
          </p:cNvPr>
          <p:cNvPicPr>
            <a:picLocks noChangeAspect="1"/>
          </p:cNvPicPr>
          <p:nvPr/>
        </p:nvPicPr>
        <p:blipFill rotWithShape="1">
          <a:blip r:embed="rId2">
            <a:extLst>
              <a:ext uri="{28A0092B-C50C-407E-A947-70E740481C1C}">
                <a14:useLocalDpi xmlns:a14="http://schemas.microsoft.com/office/drawing/2010/main" val="0"/>
              </a:ext>
            </a:extLst>
          </a:blip>
          <a:srcRect t="7963" b="7963"/>
          <a:stretch/>
        </p:blipFill>
        <p:spPr>
          <a:xfrm>
            <a:off x="7340519" y="1166842"/>
            <a:ext cx="2353329" cy="4281763"/>
          </a:xfrm>
          <a:prstGeom prst="rect">
            <a:avLst/>
          </a:prstGeom>
        </p:spPr>
      </p:pic>
      <p:sp>
        <p:nvSpPr>
          <p:cNvPr id="6" name="Rectangle 5">
            <a:extLst>
              <a:ext uri="{FF2B5EF4-FFF2-40B4-BE49-F238E27FC236}">
                <a16:creationId xmlns:a16="http://schemas.microsoft.com/office/drawing/2014/main" id="{675371C5-D7CD-4BF8-A7DA-930AA787E3F7}"/>
              </a:ext>
            </a:extLst>
          </p:cNvPr>
          <p:cNvSpPr/>
          <p:nvPr/>
        </p:nvSpPr>
        <p:spPr>
          <a:xfrm>
            <a:off x="8517183" y="1526796"/>
            <a:ext cx="1176665" cy="335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37FCE6-AE7D-4FAE-AA7D-8FC0AFA1088E}"/>
              </a:ext>
            </a:extLst>
          </p:cNvPr>
          <p:cNvSpPr/>
          <p:nvPr/>
        </p:nvSpPr>
        <p:spPr>
          <a:xfrm>
            <a:off x="7340519" y="1862356"/>
            <a:ext cx="2353329" cy="1367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39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3" name="TextBox 2">
            <a:extLst>
              <a:ext uri="{FF2B5EF4-FFF2-40B4-BE49-F238E27FC236}">
                <a16:creationId xmlns:a16="http://schemas.microsoft.com/office/drawing/2014/main" id="{3E9A9C6C-F936-4E4E-8307-490C83D4828E}"/>
              </a:ext>
            </a:extLst>
          </p:cNvPr>
          <p:cNvSpPr txBox="1"/>
          <p:nvPr/>
        </p:nvSpPr>
        <p:spPr>
          <a:xfrm>
            <a:off x="1736521" y="1343814"/>
            <a:ext cx="2927757" cy="4170372"/>
          </a:xfrm>
          <a:prstGeom prst="rect">
            <a:avLst/>
          </a:prstGeom>
          <a:noFill/>
        </p:spPr>
        <p:txBody>
          <a:bodyPr wrap="square" rtlCol="0">
            <a:spAutoFit/>
          </a:bodyPr>
          <a:lstStyle/>
          <a:p>
            <a:pPr algn="l"/>
            <a:r>
              <a:rPr lang="en-US" sz="1900" b="0" i="0" dirty="0">
                <a:effectLst/>
              </a:rPr>
              <a:t>Add the invoice image. </a:t>
            </a:r>
          </a:p>
          <a:p>
            <a:pPr algn="l"/>
            <a:r>
              <a:rPr lang="en-US" sz="1900" b="0" i="0" dirty="0">
                <a:effectLst/>
              </a:rPr>
              <a:t>You can do it in two ways:</a:t>
            </a:r>
          </a:p>
          <a:p>
            <a:pPr algn="l"/>
            <a:endParaRPr lang="en-US" sz="1900" b="0" i="0" dirty="0">
              <a:effectLst/>
            </a:endParaRPr>
          </a:p>
          <a:p>
            <a:pPr lvl="1">
              <a:buFont typeface="Arial" panose="020B0604020202020204" pitchFamily="34" charset="0"/>
              <a:buChar char="•"/>
            </a:pPr>
            <a:r>
              <a:rPr lang="en-US" sz="1900" b="0" i="0" dirty="0">
                <a:effectLst/>
              </a:rPr>
              <a:t>To add a photo, tap the photo icon and take the invoice photo with the device camera.</a:t>
            </a:r>
          </a:p>
          <a:p>
            <a:pPr lvl="1">
              <a:buFont typeface="Arial" panose="020B0604020202020204" pitchFamily="34" charset="0"/>
              <a:buChar char="•"/>
            </a:pPr>
            <a:endParaRPr lang="en-US" sz="1900" b="0" i="0" dirty="0">
              <a:effectLst/>
            </a:endParaRPr>
          </a:p>
          <a:p>
            <a:pPr lvl="1">
              <a:buFont typeface="Arial" panose="020B0604020202020204" pitchFamily="34" charset="0"/>
              <a:buChar char="•"/>
            </a:pPr>
            <a:r>
              <a:rPr lang="en-US" sz="1900" b="0" i="0" dirty="0">
                <a:effectLst/>
              </a:rPr>
              <a:t>To add a saved image, tap the image icon and browse to the invoice image on the device.</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92FA0588-388A-4C39-A53F-B2421F00B6FE}"/>
              </a:ext>
            </a:extLst>
          </p:cNvPr>
          <p:cNvPicPr>
            <a:picLocks noChangeAspect="1"/>
          </p:cNvPicPr>
          <p:nvPr/>
        </p:nvPicPr>
        <p:blipFill rotWithShape="1">
          <a:blip r:embed="rId2">
            <a:extLst>
              <a:ext uri="{28A0092B-C50C-407E-A947-70E740481C1C}">
                <a14:useLocalDpi xmlns:a14="http://schemas.microsoft.com/office/drawing/2010/main" val="0"/>
              </a:ext>
            </a:extLst>
          </a:blip>
          <a:srcRect t="7963" b="8024"/>
          <a:stretch/>
        </p:blipFill>
        <p:spPr>
          <a:xfrm>
            <a:off x="6096000" y="1124030"/>
            <a:ext cx="2376881" cy="4321469"/>
          </a:xfrm>
          <a:prstGeom prst="rect">
            <a:avLst/>
          </a:prstGeom>
        </p:spPr>
      </p:pic>
      <p:sp>
        <p:nvSpPr>
          <p:cNvPr id="6" name="Rectangle 5">
            <a:extLst>
              <a:ext uri="{FF2B5EF4-FFF2-40B4-BE49-F238E27FC236}">
                <a16:creationId xmlns:a16="http://schemas.microsoft.com/office/drawing/2014/main" id="{E1DC9191-0970-4F92-A508-DAFCEC90E97D}"/>
              </a:ext>
            </a:extLst>
          </p:cNvPr>
          <p:cNvSpPr/>
          <p:nvPr/>
        </p:nvSpPr>
        <p:spPr>
          <a:xfrm>
            <a:off x="8028264" y="3179428"/>
            <a:ext cx="385894" cy="713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39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3" name="TextBox 2">
            <a:extLst>
              <a:ext uri="{FF2B5EF4-FFF2-40B4-BE49-F238E27FC236}">
                <a16:creationId xmlns:a16="http://schemas.microsoft.com/office/drawing/2014/main" id="{51FD39DB-FDB6-43BC-A323-11C55E62CB64}"/>
              </a:ext>
            </a:extLst>
          </p:cNvPr>
          <p:cNvSpPr txBox="1"/>
          <p:nvPr/>
        </p:nvSpPr>
        <p:spPr>
          <a:xfrm>
            <a:off x="1272330" y="1951672"/>
            <a:ext cx="4823670" cy="1477328"/>
          </a:xfrm>
          <a:prstGeom prst="rect">
            <a:avLst/>
          </a:prstGeom>
          <a:noFill/>
        </p:spPr>
        <p:txBody>
          <a:bodyPr wrap="square" rtlCol="0">
            <a:spAutoFit/>
          </a:bodyPr>
          <a:lstStyle/>
          <a:p>
            <a:r>
              <a:rPr lang="en-US" b="0" i="0" dirty="0">
                <a:effectLst/>
              </a:rPr>
              <a:t>At the bottom of the view, tap </a:t>
            </a:r>
            <a:r>
              <a:rPr lang="en-US" b="1" i="0" dirty="0">
                <a:solidFill>
                  <a:srgbClr val="FF0000"/>
                </a:solidFill>
                <a:effectLst/>
              </a:rPr>
              <a:t>Save</a:t>
            </a:r>
          </a:p>
          <a:p>
            <a:endParaRPr lang="en-US" b="1" dirty="0"/>
          </a:p>
          <a:p>
            <a:pPr algn="l"/>
            <a:r>
              <a:rPr lang="en-US" b="0" i="1" dirty="0">
                <a:effectLst/>
              </a:rPr>
              <a:t>Result:</a:t>
            </a:r>
            <a:r>
              <a:rPr lang="en-US" b="0" i="0" dirty="0">
                <a:effectLst/>
              </a:rPr>
              <a:t> The invoice is sent to the </a:t>
            </a:r>
            <a:r>
              <a:rPr lang="en-US" b="0" i="0" dirty="0" err="1">
                <a:effectLst/>
              </a:rPr>
              <a:t>Petrosoft</a:t>
            </a:r>
            <a:r>
              <a:rPr lang="en-US" b="0" i="0" dirty="0">
                <a:effectLst/>
              </a:rPr>
              <a:t> data center for further processing by operators.</a:t>
            </a:r>
          </a:p>
          <a:p>
            <a:pPr algn="l"/>
            <a:endParaRPr lang="en-US" b="0" i="0" dirty="0">
              <a:effectLst/>
            </a:endParaRPr>
          </a:p>
        </p:txBody>
      </p:sp>
      <p:pic>
        <p:nvPicPr>
          <p:cNvPr id="5" name="Picture 4" descr="Graphical user interface, application&#10;&#10;Description automatically generated">
            <a:extLst>
              <a:ext uri="{FF2B5EF4-FFF2-40B4-BE49-F238E27FC236}">
                <a16:creationId xmlns:a16="http://schemas.microsoft.com/office/drawing/2014/main" id="{C9A6EE71-7A3D-486E-9811-E7A19ECD230F}"/>
              </a:ext>
            </a:extLst>
          </p:cNvPr>
          <p:cNvPicPr>
            <a:picLocks noChangeAspect="1"/>
          </p:cNvPicPr>
          <p:nvPr/>
        </p:nvPicPr>
        <p:blipFill rotWithShape="1">
          <a:blip r:embed="rId2">
            <a:extLst>
              <a:ext uri="{28A0092B-C50C-407E-A947-70E740481C1C}">
                <a14:useLocalDpi xmlns:a14="http://schemas.microsoft.com/office/drawing/2010/main" val="0"/>
              </a:ext>
            </a:extLst>
          </a:blip>
          <a:srcRect t="7963" b="7963"/>
          <a:stretch/>
        </p:blipFill>
        <p:spPr>
          <a:xfrm>
            <a:off x="6348792" y="1140902"/>
            <a:ext cx="2365732" cy="4307747"/>
          </a:xfrm>
          <a:prstGeom prst="rect">
            <a:avLst/>
          </a:prstGeom>
        </p:spPr>
      </p:pic>
      <p:sp>
        <p:nvSpPr>
          <p:cNvPr id="6" name="Rectangle 5">
            <a:extLst>
              <a:ext uri="{FF2B5EF4-FFF2-40B4-BE49-F238E27FC236}">
                <a16:creationId xmlns:a16="http://schemas.microsoft.com/office/drawing/2014/main" id="{B363D112-668C-4649-AC96-DC40479A2204}"/>
              </a:ext>
            </a:extLst>
          </p:cNvPr>
          <p:cNvSpPr/>
          <p:nvPr/>
        </p:nvSpPr>
        <p:spPr>
          <a:xfrm>
            <a:off x="6348792" y="4974672"/>
            <a:ext cx="2365732" cy="473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82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New Invoices Entry</a:t>
            </a:r>
          </a:p>
        </p:txBody>
      </p:sp>
    </p:spTree>
    <p:extLst>
      <p:ext uri="{BB962C8B-B14F-4D97-AF65-F5344CB8AC3E}">
        <p14:creationId xmlns:p14="http://schemas.microsoft.com/office/powerpoint/2010/main" val="3877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E8B1-7C71-4E4B-9E10-FF4725D53703}"/>
              </a:ext>
            </a:extLst>
          </p:cNvPr>
          <p:cNvSpPr>
            <a:spLocks noGrp="1"/>
          </p:cNvSpPr>
          <p:nvPr>
            <p:ph type="title"/>
          </p:nvPr>
        </p:nvSpPr>
        <p:spPr/>
        <p:txBody>
          <a:bodyPr/>
          <a:lstStyle/>
          <a:p>
            <a:r>
              <a:rPr lang="en-US" dirty="0"/>
              <a:t>New Invoices Entry</a:t>
            </a:r>
          </a:p>
        </p:txBody>
      </p:sp>
      <p:pic>
        <p:nvPicPr>
          <p:cNvPr id="5" name="Picture 4">
            <a:extLst>
              <a:ext uri="{FF2B5EF4-FFF2-40B4-BE49-F238E27FC236}">
                <a16:creationId xmlns:a16="http://schemas.microsoft.com/office/drawing/2014/main" id="{A574D869-4E7A-49C2-B4E8-CB1FD06F2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2369"/>
            <a:ext cx="6035563" cy="480102"/>
          </a:xfrm>
          <a:prstGeom prst="rect">
            <a:avLst/>
          </a:prstGeom>
        </p:spPr>
      </p:pic>
      <p:sp>
        <p:nvSpPr>
          <p:cNvPr id="6" name="TextBox 5">
            <a:extLst>
              <a:ext uri="{FF2B5EF4-FFF2-40B4-BE49-F238E27FC236}">
                <a16:creationId xmlns:a16="http://schemas.microsoft.com/office/drawing/2014/main" id="{E87863B1-4D06-4530-ABA1-776AE045EB61}"/>
              </a:ext>
            </a:extLst>
          </p:cNvPr>
          <p:cNvSpPr txBox="1"/>
          <p:nvPr/>
        </p:nvSpPr>
        <p:spPr>
          <a:xfrm>
            <a:off x="1340683" y="2300774"/>
            <a:ext cx="3162649" cy="1908215"/>
          </a:xfrm>
          <a:prstGeom prst="rect">
            <a:avLst/>
          </a:prstGeom>
          <a:noFill/>
        </p:spPr>
        <p:txBody>
          <a:bodyPr wrap="square" rtlCol="0">
            <a:spAutoFit/>
          </a:bodyPr>
          <a:lstStyle/>
          <a:p>
            <a:pPr algn="l"/>
            <a:r>
              <a:rPr lang="en-US" sz="2000" b="0" i="0" dirty="0">
                <a:effectLst/>
              </a:rPr>
              <a:t>To enter a new invoice:</a:t>
            </a:r>
          </a:p>
          <a:p>
            <a:pPr algn="l"/>
            <a:endParaRPr lang="en-US" sz="2000" b="0" i="0" dirty="0">
              <a:effectLst/>
            </a:endParaRPr>
          </a:p>
          <a:p>
            <a:pPr algn="l"/>
            <a:r>
              <a:rPr lang="en-US" sz="2000" b="0" i="0" dirty="0">
                <a:effectLst/>
              </a:rPr>
              <a:t>In the Manager's Daily Workflow, move to the </a:t>
            </a:r>
            <a:r>
              <a:rPr lang="en-US" sz="2000" b="1" i="0" dirty="0">
                <a:effectLst/>
              </a:rPr>
              <a:t>New invoices entry</a:t>
            </a:r>
            <a:r>
              <a:rPr lang="en-US" sz="2000" b="0" i="0" dirty="0">
                <a:effectLst/>
              </a:rPr>
              <a:t> step.</a:t>
            </a:r>
          </a:p>
          <a:p>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D249D56E-3F47-4A3A-8522-05E12F44E78A}"/>
              </a:ext>
            </a:extLst>
          </p:cNvPr>
          <p:cNvPicPr>
            <a:picLocks noChangeAspect="1"/>
          </p:cNvPicPr>
          <p:nvPr/>
        </p:nvPicPr>
        <p:blipFill rotWithShape="1">
          <a:blip r:embed="rId3">
            <a:extLst>
              <a:ext uri="{28A0092B-C50C-407E-A947-70E740481C1C}">
                <a14:useLocalDpi xmlns:a14="http://schemas.microsoft.com/office/drawing/2010/main" val="0"/>
              </a:ext>
            </a:extLst>
          </a:blip>
          <a:srcRect b="34934"/>
          <a:stretch/>
        </p:blipFill>
        <p:spPr>
          <a:xfrm>
            <a:off x="6035562" y="1110890"/>
            <a:ext cx="1984395" cy="4246416"/>
          </a:xfrm>
          <a:prstGeom prst="rect">
            <a:avLst/>
          </a:prstGeom>
        </p:spPr>
      </p:pic>
      <p:sp>
        <p:nvSpPr>
          <p:cNvPr id="8" name="Rectangle 7">
            <a:extLst>
              <a:ext uri="{FF2B5EF4-FFF2-40B4-BE49-F238E27FC236}">
                <a16:creationId xmlns:a16="http://schemas.microsoft.com/office/drawing/2014/main" id="{5DA1CE4F-1702-4172-9442-774E1FE8B187}"/>
              </a:ext>
            </a:extLst>
          </p:cNvPr>
          <p:cNvSpPr/>
          <p:nvPr/>
        </p:nvSpPr>
        <p:spPr>
          <a:xfrm>
            <a:off x="6035562" y="2742058"/>
            <a:ext cx="1984395" cy="512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FAE77475-B329-45AD-AD9C-FA3DCE948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405" y="1169377"/>
            <a:ext cx="1984395" cy="4106322"/>
          </a:xfrm>
          <a:prstGeom prst="rect">
            <a:avLst/>
          </a:prstGeom>
        </p:spPr>
      </p:pic>
      <p:sp>
        <p:nvSpPr>
          <p:cNvPr id="10" name="Arrow: Right 9">
            <a:extLst>
              <a:ext uri="{FF2B5EF4-FFF2-40B4-BE49-F238E27FC236}">
                <a16:creationId xmlns:a16="http://schemas.microsoft.com/office/drawing/2014/main" id="{24EBB9BD-20E2-4D5E-9FD8-2B7DEE57A67B}"/>
              </a:ext>
            </a:extLst>
          </p:cNvPr>
          <p:cNvSpPr/>
          <p:nvPr/>
        </p:nvSpPr>
        <p:spPr>
          <a:xfrm>
            <a:off x="8291584" y="277025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0ECC13-DED0-4B9F-BD2D-4ED02D7CFF3B}"/>
              </a:ext>
            </a:extLst>
          </p:cNvPr>
          <p:cNvSpPr/>
          <p:nvPr/>
        </p:nvSpPr>
        <p:spPr>
          <a:xfrm>
            <a:off x="9369405" y="2735552"/>
            <a:ext cx="1984395" cy="60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85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Entering Purchases</a:t>
            </a:r>
          </a:p>
        </p:txBody>
      </p:sp>
    </p:spTree>
    <p:extLst>
      <p:ext uri="{BB962C8B-B14F-4D97-AF65-F5344CB8AC3E}">
        <p14:creationId xmlns:p14="http://schemas.microsoft.com/office/powerpoint/2010/main" val="2635201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F36D-E5B2-4802-BE3D-A477438CD317}"/>
              </a:ext>
            </a:extLst>
          </p:cNvPr>
          <p:cNvSpPr>
            <a:spLocks noGrp="1"/>
          </p:cNvSpPr>
          <p:nvPr>
            <p:ph type="title"/>
          </p:nvPr>
        </p:nvSpPr>
        <p:spPr/>
        <p:txBody>
          <a:bodyPr/>
          <a:lstStyle/>
          <a:p>
            <a:r>
              <a:rPr lang="en-US" dirty="0"/>
              <a:t>Entering Purchases</a:t>
            </a:r>
          </a:p>
        </p:txBody>
      </p:sp>
      <p:sp>
        <p:nvSpPr>
          <p:cNvPr id="4" name="TextBox 3">
            <a:extLst>
              <a:ext uri="{FF2B5EF4-FFF2-40B4-BE49-F238E27FC236}">
                <a16:creationId xmlns:a16="http://schemas.microsoft.com/office/drawing/2014/main" id="{28DE38BE-5776-4AFD-A5DE-DEE1A369088C}"/>
              </a:ext>
            </a:extLst>
          </p:cNvPr>
          <p:cNvSpPr txBox="1"/>
          <p:nvPr/>
        </p:nvSpPr>
        <p:spPr>
          <a:xfrm>
            <a:off x="83891" y="1162891"/>
            <a:ext cx="4580388" cy="4247317"/>
          </a:xfrm>
          <a:prstGeom prst="rect">
            <a:avLst/>
          </a:prstGeom>
          <a:noFill/>
        </p:spPr>
        <p:txBody>
          <a:bodyPr wrap="square" rtlCol="0">
            <a:spAutoFit/>
          </a:bodyPr>
          <a:lstStyle/>
          <a:p>
            <a:pPr algn="l"/>
            <a:r>
              <a:rPr lang="en-US" b="0" i="0" dirty="0">
                <a:effectLst/>
              </a:rPr>
              <a:t>In the </a:t>
            </a:r>
            <a:r>
              <a:rPr lang="en-US" b="1" i="0" dirty="0">
                <a:effectLst/>
              </a:rPr>
              <a:t>Entering Purchases</a:t>
            </a:r>
            <a:r>
              <a:rPr lang="en-US" b="0" i="0" dirty="0">
                <a:effectLst/>
              </a:rPr>
              <a:t> step, you can enter information about store purchases at the category level in the Non-Itemized Invoice Entry form.</a:t>
            </a:r>
          </a:p>
          <a:p>
            <a:pPr algn="l"/>
            <a:endParaRPr lang="en-US" b="0" i="0" dirty="0">
              <a:effectLst/>
            </a:endParaRPr>
          </a:p>
          <a:p>
            <a:pPr algn="l"/>
            <a:r>
              <a:rPr lang="en-US" b="0" i="0" dirty="0">
                <a:effectLst/>
              </a:rPr>
              <a:t>With this method, you add only minimal information about store purchases to the inventory and can see the cost, retail and GPM for all invoices entered on this day and shift.</a:t>
            </a:r>
          </a:p>
          <a:p>
            <a:pPr algn="l"/>
            <a:r>
              <a:rPr lang="en-US" b="0" i="0" dirty="0">
                <a:effectLst/>
              </a:rPr>
              <a:t>To enter information about store purchases at the category level:</a:t>
            </a:r>
          </a:p>
          <a:p>
            <a:pPr algn="l"/>
            <a:endParaRPr lang="en-US" dirty="0"/>
          </a:p>
          <a:p>
            <a:pPr algn="l"/>
            <a:r>
              <a:rPr lang="en-US" b="0" i="0" dirty="0">
                <a:effectLst/>
              </a:rPr>
              <a:t>In the Manager's Daily Workflow, move to the </a:t>
            </a:r>
            <a:r>
              <a:rPr lang="en-US" b="1" i="0" dirty="0">
                <a:effectLst/>
              </a:rPr>
              <a:t>Entering Purchases</a:t>
            </a:r>
            <a:r>
              <a:rPr lang="en-US" b="0" i="0" dirty="0">
                <a:effectLst/>
              </a:rPr>
              <a:t> step.</a:t>
            </a:r>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69390925-CD20-4819-8294-407DE2F66136}"/>
              </a:ext>
            </a:extLst>
          </p:cNvPr>
          <p:cNvPicPr>
            <a:picLocks noChangeAspect="1"/>
          </p:cNvPicPr>
          <p:nvPr/>
        </p:nvPicPr>
        <p:blipFill rotWithShape="1">
          <a:blip r:embed="rId2">
            <a:extLst>
              <a:ext uri="{28A0092B-C50C-407E-A947-70E740481C1C}">
                <a14:useLocalDpi xmlns:a14="http://schemas.microsoft.com/office/drawing/2010/main" val="0"/>
              </a:ext>
            </a:extLst>
          </a:blip>
          <a:srcRect b="34934"/>
          <a:stretch/>
        </p:blipFill>
        <p:spPr>
          <a:xfrm>
            <a:off x="4763226" y="1169377"/>
            <a:ext cx="1918927" cy="4106321"/>
          </a:xfrm>
          <a:prstGeom prst="rect">
            <a:avLst/>
          </a:prstGeom>
        </p:spPr>
      </p:pic>
      <p:sp>
        <p:nvSpPr>
          <p:cNvPr id="6" name="Rectangle 5">
            <a:extLst>
              <a:ext uri="{FF2B5EF4-FFF2-40B4-BE49-F238E27FC236}">
                <a16:creationId xmlns:a16="http://schemas.microsoft.com/office/drawing/2014/main" id="{7695ED88-0027-4C5D-8076-26DB0D7C70D9}"/>
              </a:ext>
            </a:extLst>
          </p:cNvPr>
          <p:cNvSpPr/>
          <p:nvPr/>
        </p:nvSpPr>
        <p:spPr>
          <a:xfrm>
            <a:off x="4763226" y="2699238"/>
            <a:ext cx="1918927" cy="606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A57C217A-339C-44DB-805D-8574F79E7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405" y="1169377"/>
            <a:ext cx="1984395" cy="4106322"/>
          </a:xfrm>
          <a:prstGeom prst="rect">
            <a:avLst/>
          </a:prstGeom>
        </p:spPr>
      </p:pic>
      <p:sp>
        <p:nvSpPr>
          <p:cNvPr id="8" name="Arrow: Right 7">
            <a:extLst>
              <a:ext uri="{FF2B5EF4-FFF2-40B4-BE49-F238E27FC236}">
                <a16:creationId xmlns:a16="http://schemas.microsoft.com/office/drawing/2014/main" id="{38A709CD-6795-4776-A292-B805359F9874}"/>
              </a:ext>
            </a:extLst>
          </p:cNvPr>
          <p:cNvSpPr/>
          <p:nvPr/>
        </p:nvSpPr>
        <p:spPr>
          <a:xfrm>
            <a:off x="7536575" y="277025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0FC72A-67E0-466D-8775-125A482DC93E}"/>
              </a:ext>
            </a:extLst>
          </p:cNvPr>
          <p:cNvSpPr/>
          <p:nvPr/>
        </p:nvSpPr>
        <p:spPr>
          <a:xfrm>
            <a:off x="9369405" y="3305908"/>
            <a:ext cx="1984395" cy="670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50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Accept Pending Store Invoices</a:t>
            </a:r>
          </a:p>
        </p:txBody>
      </p:sp>
    </p:spTree>
    <p:extLst>
      <p:ext uri="{BB962C8B-B14F-4D97-AF65-F5344CB8AC3E}">
        <p14:creationId xmlns:p14="http://schemas.microsoft.com/office/powerpoint/2010/main" val="426536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a:xfrm>
            <a:off x="1" y="1813809"/>
            <a:ext cx="12191999" cy="2518347"/>
          </a:xfrm>
        </p:spPr>
        <p:txBody>
          <a:bodyPr lIns="91440" tIns="45720" rIns="91440" bIns="45720" anchor="b"/>
          <a:lstStyle/>
          <a:p>
            <a:r>
              <a:rPr lang="en-US" sz="5400" u="sng" dirty="0"/>
              <a:t>Your Trainer</a:t>
            </a:r>
            <a:br>
              <a:rPr lang="en-US" u="sng" dirty="0"/>
            </a:br>
            <a:r>
              <a:rPr lang="en-US" b="1" dirty="0"/>
              <a:t>Jordan Bower</a:t>
            </a:r>
            <a:br>
              <a:rPr lang="en-US" dirty="0"/>
            </a:br>
            <a:br>
              <a:rPr lang="en-US" sz="2000" dirty="0"/>
            </a:br>
            <a:r>
              <a:rPr lang="en-US" sz="2400" dirty="0">
                <a:cs typeface="Calibri Light"/>
              </a:rPr>
              <a:t>Please leave your email address in the comments section for a follow-up training survey</a:t>
            </a:r>
            <a:endParaRPr lang="en-US" sz="2400" dirty="0"/>
          </a:p>
        </p:txBody>
      </p:sp>
    </p:spTree>
    <p:extLst>
      <p:ext uri="{BB962C8B-B14F-4D97-AF65-F5344CB8AC3E}">
        <p14:creationId xmlns:p14="http://schemas.microsoft.com/office/powerpoint/2010/main" val="384979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6811-F9D5-4979-9E24-D6581B4716F1}"/>
              </a:ext>
            </a:extLst>
          </p:cNvPr>
          <p:cNvSpPr>
            <a:spLocks noGrp="1"/>
          </p:cNvSpPr>
          <p:nvPr>
            <p:ph type="title"/>
          </p:nvPr>
        </p:nvSpPr>
        <p:spPr/>
        <p:txBody>
          <a:bodyPr/>
          <a:lstStyle/>
          <a:p>
            <a:r>
              <a:rPr lang="en-US" dirty="0"/>
              <a:t>Accept Pending Store Invoices</a:t>
            </a:r>
          </a:p>
        </p:txBody>
      </p:sp>
      <p:sp>
        <p:nvSpPr>
          <p:cNvPr id="5" name="TextBox 4">
            <a:extLst>
              <a:ext uri="{FF2B5EF4-FFF2-40B4-BE49-F238E27FC236}">
                <a16:creationId xmlns:a16="http://schemas.microsoft.com/office/drawing/2014/main" id="{2E7F6476-D145-445D-9702-F9F834EA76CB}"/>
              </a:ext>
            </a:extLst>
          </p:cNvPr>
          <p:cNvSpPr txBox="1"/>
          <p:nvPr/>
        </p:nvSpPr>
        <p:spPr>
          <a:xfrm>
            <a:off x="117447" y="1510018"/>
            <a:ext cx="3733100" cy="3139321"/>
          </a:xfrm>
          <a:prstGeom prst="rect">
            <a:avLst/>
          </a:prstGeom>
          <a:noFill/>
        </p:spPr>
        <p:txBody>
          <a:bodyPr wrap="square" rtlCol="0">
            <a:spAutoFit/>
          </a:bodyPr>
          <a:lstStyle/>
          <a:p>
            <a:pPr algn="l"/>
            <a:r>
              <a:rPr lang="en-US" sz="2000" b="0" i="0" dirty="0">
                <a:effectLst/>
              </a:rPr>
              <a:t>At the </a:t>
            </a:r>
            <a:r>
              <a:rPr lang="en-US" sz="2000" b="1" i="0" dirty="0">
                <a:effectLst/>
              </a:rPr>
              <a:t>Accept pending store purchases</a:t>
            </a:r>
            <a:r>
              <a:rPr lang="en-US" sz="2000" b="0" i="0" dirty="0">
                <a:effectLst/>
              </a:rPr>
              <a:t> step, you can accept pending invoices in the system.</a:t>
            </a:r>
          </a:p>
          <a:p>
            <a:pPr algn="l"/>
            <a:endParaRPr lang="en-US" sz="2000" b="0" i="0" dirty="0">
              <a:effectLst/>
            </a:endParaRPr>
          </a:p>
          <a:p>
            <a:pPr algn="l"/>
            <a:r>
              <a:rPr lang="en-US" sz="2000" b="0" i="0" dirty="0">
                <a:effectLst/>
              </a:rPr>
              <a:t>To accept a pending invoice:</a:t>
            </a:r>
          </a:p>
          <a:p>
            <a:pPr algn="l"/>
            <a:endParaRPr lang="en-US" sz="2000" b="0" i="0" dirty="0">
              <a:effectLst/>
            </a:endParaRPr>
          </a:p>
          <a:p>
            <a:pPr algn="l"/>
            <a:r>
              <a:rPr lang="en-US" sz="2000" b="0" i="0" dirty="0">
                <a:effectLst/>
              </a:rPr>
              <a:t>In the Manager's Daily Workflow, move to the </a:t>
            </a:r>
            <a:r>
              <a:rPr lang="en-US" sz="2000" b="1" i="0" dirty="0">
                <a:effectLst/>
              </a:rPr>
              <a:t>Accept pending store purchases</a:t>
            </a:r>
            <a:r>
              <a:rPr lang="en-US" sz="2000" b="0" i="0" dirty="0">
                <a:effectLst/>
              </a:rPr>
              <a:t> step.</a:t>
            </a:r>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E7AF52F2-867F-4485-AAE3-1949255C5ACB}"/>
              </a:ext>
            </a:extLst>
          </p:cNvPr>
          <p:cNvPicPr>
            <a:picLocks noChangeAspect="1"/>
          </p:cNvPicPr>
          <p:nvPr/>
        </p:nvPicPr>
        <p:blipFill rotWithShape="1">
          <a:blip r:embed="rId2">
            <a:extLst>
              <a:ext uri="{28A0092B-C50C-407E-A947-70E740481C1C}">
                <a14:useLocalDpi xmlns:a14="http://schemas.microsoft.com/office/drawing/2010/main" val="0"/>
              </a:ext>
            </a:extLst>
          </a:blip>
          <a:srcRect b="34934"/>
          <a:stretch/>
        </p:blipFill>
        <p:spPr>
          <a:xfrm>
            <a:off x="4763226" y="1169377"/>
            <a:ext cx="1918927" cy="4106321"/>
          </a:xfrm>
          <a:prstGeom prst="rect">
            <a:avLst/>
          </a:prstGeom>
        </p:spPr>
      </p:pic>
      <p:sp>
        <p:nvSpPr>
          <p:cNvPr id="7" name="Rectangle 6">
            <a:extLst>
              <a:ext uri="{FF2B5EF4-FFF2-40B4-BE49-F238E27FC236}">
                <a16:creationId xmlns:a16="http://schemas.microsoft.com/office/drawing/2014/main" id="{EE42304F-27D6-4A9E-8C35-BD8AF334A59A}"/>
              </a:ext>
            </a:extLst>
          </p:cNvPr>
          <p:cNvSpPr/>
          <p:nvPr/>
        </p:nvSpPr>
        <p:spPr>
          <a:xfrm>
            <a:off x="4763226" y="2699238"/>
            <a:ext cx="1918927" cy="606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292391A9-833D-494F-A3AB-0555BF7B5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404" y="1169377"/>
            <a:ext cx="1984395" cy="4106322"/>
          </a:xfrm>
          <a:prstGeom prst="rect">
            <a:avLst/>
          </a:prstGeom>
        </p:spPr>
      </p:pic>
      <p:sp>
        <p:nvSpPr>
          <p:cNvPr id="9" name="Rectangle 8">
            <a:extLst>
              <a:ext uri="{FF2B5EF4-FFF2-40B4-BE49-F238E27FC236}">
                <a16:creationId xmlns:a16="http://schemas.microsoft.com/office/drawing/2014/main" id="{3EEF8DC8-BFDF-44D1-9190-2A2D28E1A76D}"/>
              </a:ext>
            </a:extLst>
          </p:cNvPr>
          <p:cNvSpPr/>
          <p:nvPr/>
        </p:nvSpPr>
        <p:spPr>
          <a:xfrm>
            <a:off x="9369403" y="3918305"/>
            <a:ext cx="1984395" cy="6704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EEB786-62CF-4BDA-AF2D-71040ED04227}"/>
              </a:ext>
            </a:extLst>
          </p:cNvPr>
          <p:cNvSpPr/>
          <p:nvPr/>
        </p:nvSpPr>
        <p:spPr>
          <a:xfrm>
            <a:off x="7536575" y="277025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07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423348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a:xfrm>
            <a:off x="1" y="1122363"/>
            <a:ext cx="12191998" cy="4873171"/>
          </a:xfrm>
        </p:spPr>
        <p:txBody>
          <a:bodyPr lIns="91440" tIns="45720" rIns="91440" bIns="45720" anchor="t"/>
          <a:lstStyle/>
          <a:p>
            <a:pPr algn="l">
              <a:lnSpc>
                <a:spcPct val="150000"/>
              </a:lnSpc>
            </a:pPr>
            <a:r>
              <a:rPr lang="en-US" sz="2800" b="1" dirty="0"/>
              <a:t>For additional questions. Please contact our support team:</a:t>
            </a:r>
            <a:br>
              <a:rPr lang="en-US" sz="2800" dirty="0">
                <a:cs typeface="Calibri Light"/>
              </a:rPr>
            </a:br>
            <a:r>
              <a:rPr lang="en-US" sz="2800" dirty="0">
                <a:cs typeface="Calibri Light"/>
              </a:rPr>
              <a:t>1. Sign-in to the </a:t>
            </a:r>
            <a:r>
              <a:rPr lang="en-US" sz="2800" dirty="0" err="1">
                <a:ea typeface="+mj-lt"/>
                <a:cs typeface="+mj-lt"/>
              </a:rPr>
              <a:t>CStoreOffice</a:t>
            </a:r>
            <a:r>
              <a:rPr lang="en-US" sz="2800" dirty="0">
                <a:ea typeface="+mj-lt"/>
                <a:cs typeface="+mj-lt"/>
              </a:rPr>
              <a:t>®</a:t>
            </a:r>
            <a:r>
              <a:rPr lang="en-US" sz="2800" dirty="0">
                <a:cs typeface="Calibri Light"/>
              </a:rPr>
              <a:t> website and create a support ticket</a:t>
            </a:r>
            <a:br>
              <a:rPr lang="en-US" sz="2800" dirty="0">
                <a:cs typeface="Calibri Light"/>
              </a:rPr>
            </a:br>
            <a:r>
              <a:rPr lang="en-US" sz="2800" dirty="0">
                <a:cs typeface="Calibri Light"/>
              </a:rPr>
              <a:t>2. Create a support ticket from the CSO main page (before signing in)</a:t>
            </a:r>
            <a:br>
              <a:rPr lang="en-US" sz="2800" dirty="0">
                <a:cs typeface="Calibri Light"/>
              </a:rPr>
            </a:br>
            <a:r>
              <a:rPr lang="en-US" sz="2800" dirty="0">
                <a:cs typeface="Calibri Light"/>
              </a:rPr>
              <a:t>3. Live chat with a support agent </a:t>
            </a:r>
            <a:r>
              <a:rPr lang="en-US" sz="2800" dirty="0">
                <a:ea typeface="+mj-lt"/>
                <a:cs typeface="+mj-lt"/>
              </a:rPr>
              <a:t>from the CSO main page (before signing in)</a:t>
            </a:r>
            <a:br>
              <a:rPr lang="en-US" sz="2800" dirty="0">
                <a:cs typeface="+mj-lt"/>
              </a:rPr>
            </a:br>
            <a:r>
              <a:rPr lang="en-US" sz="2800" dirty="0">
                <a:cs typeface="Calibri Light"/>
              </a:rPr>
              <a:t>4. Contact support by phone at (412) 306-0640</a:t>
            </a:r>
            <a:br>
              <a:rPr lang="en-US" sz="2800" dirty="0">
                <a:cs typeface="Calibri Light"/>
              </a:rPr>
            </a:br>
            <a:r>
              <a:rPr lang="en-US" sz="2000" dirty="0">
                <a:cs typeface="Calibri Light"/>
              </a:rPr>
              <a:t>REMINDER: Please leave your email address in the comments section for a follow-up training survey</a:t>
            </a:r>
            <a:endParaRPr lang="en-US" sz="2400" dirty="0">
              <a:cs typeface="Calibri Light"/>
            </a:endParaRPr>
          </a:p>
        </p:txBody>
      </p:sp>
    </p:spTree>
    <p:extLst>
      <p:ext uri="{BB962C8B-B14F-4D97-AF65-F5344CB8AC3E}">
        <p14:creationId xmlns:p14="http://schemas.microsoft.com/office/powerpoint/2010/main" val="323864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4339A-758C-4ADC-88CF-9CDFFB197017}"/>
              </a:ext>
            </a:extLst>
          </p:cNvPr>
          <p:cNvSpPr txBox="1">
            <a:spLocks/>
          </p:cNvSpPr>
          <p:nvPr/>
        </p:nvSpPr>
        <p:spPr>
          <a:xfrm>
            <a:off x="0" y="585680"/>
            <a:ext cx="11353800" cy="495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rPr>
              <a:t>Conclusion</a:t>
            </a:r>
          </a:p>
        </p:txBody>
      </p:sp>
      <p:pic>
        <p:nvPicPr>
          <p:cNvPr id="5" name="Picture 4" descr="A close up of text on a black background&#10;&#10;Description generated with high confidence">
            <a:extLst>
              <a:ext uri="{FF2B5EF4-FFF2-40B4-BE49-F238E27FC236}">
                <a16:creationId xmlns:a16="http://schemas.microsoft.com/office/drawing/2014/main" id="{91D11A65-6079-4419-A3D0-6A6153C48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459" y="1413207"/>
            <a:ext cx="4957082" cy="3722997"/>
          </a:xfrm>
          <a:prstGeom prst="rect">
            <a:avLst/>
          </a:prstGeom>
        </p:spPr>
      </p:pic>
      <p:sp>
        <p:nvSpPr>
          <p:cNvPr id="6" name="Slide Number Placeholder 3">
            <a:extLst>
              <a:ext uri="{FF2B5EF4-FFF2-40B4-BE49-F238E27FC236}">
                <a16:creationId xmlns:a16="http://schemas.microsoft.com/office/drawing/2014/main" id="{8EF81DE3-2D66-42E1-B514-71F8F83B50DA}"/>
              </a:ext>
            </a:extLst>
          </p:cNvPr>
          <p:cNvSpPr>
            <a:spLocks noGrp="1"/>
          </p:cNvSpPr>
          <p:nvPr>
            <p:ph type="sldNum" sz="quarter" idx="12"/>
          </p:nvPr>
        </p:nvSpPr>
        <p:spPr>
          <a:xfrm>
            <a:off x="11360150" y="5706533"/>
            <a:ext cx="670742" cy="38311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9CDFA3-AA56-46C0-BEBB-37B47AF45EC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6109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5B0-D9DF-4C74-9A3C-CFEE63F2ACA3}"/>
              </a:ext>
            </a:extLst>
          </p:cNvPr>
          <p:cNvSpPr>
            <a:spLocks noGrp="1"/>
          </p:cNvSpPr>
          <p:nvPr>
            <p:ph type="title"/>
          </p:nvPr>
        </p:nvSpPr>
        <p:spPr>
          <a:xfrm>
            <a:off x="0" y="546100"/>
            <a:ext cx="11353800" cy="520700"/>
          </a:xfrm>
        </p:spPr>
        <p:txBody>
          <a:bodyPr>
            <a:normAutofit/>
          </a:bodyPr>
          <a:lstStyle/>
          <a:p>
            <a:r>
              <a:rPr lang="en-US" sz="3000"/>
              <a:t>Agenda</a:t>
            </a:r>
          </a:p>
        </p:txBody>
      </p:sp>
      <p:graphicFrame>
        <p:nvGraphicFramePr>
          <p:cNvPr id="5" name="Content Placeholder 2">
            <a:extLst>
              <a:ext uri="{FF2B5EF4-FFF2-40B4-BE49-F238E27FC236}">
                <a16:creationId xmlns:a16="http://schemas.microsoft.com/office/drawing/2014/main" id="{680E8E09-AFB3-4FAA-AD17-C5308EABEC41}"/>
              </a:ext>
            </a:extLst>
          </p:cNvPr>
          <p:cNvGraphicFramePr>
            <a:graphicFrameLocks noGrp="1"/>
          </p:cNvGraphicFramePr>
          <p:nvPr>
            <p:ph idx="1"/>
          </p:nvPr>
        </p:nvGraphicFramePr>
        <p:xfrm>
          <a:off x="838200" y="10668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44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DPS using Scanning New Invoices</a:t>
            </a:r>
          </a:p>
        </p:txBody>
      </p:sp>
    </p:spTree>
    <p:extLst>
      <p:ext uri="{BB962C8B-B14F-4D97-AF65-F5344CB8AC3E}">
        <p14:creationId xmlns:p14="http://schemas.microsoft.com/office/powerpoint/2010/main" val="311093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8662-7F2F-402F-B182-1C725CDF5A58}"/>
              </a:ext>
            </a:extLst>
          </p:cNvPr>
          <p:cNvSpPr>
            <a:spLocks noGrp="1"/>
          </p:cNvSpPr>
          <p:nvPr>
            <p:ph type="title"/>
          </p:nvPr>
        </p:nvSpPr>
        <p:spPr/>
        <p:txBody>
          <a:bodyPr/>
          <a:lstStyle/>
          <a:p>
            <a:r>
              <a:rPr lang="en-US" dirty="0"/>
              <a:t>DPS (Data Processing Subscription) using Scanning New Invoices</a:t>
            </a:r>
          </a:p>
        </p:txBody>
      </p:sp>
      <p:sp>
        <p:nvSpPr>
          <p:cNvPr id="4" name="TextBox 3">
            <a:extLst>
              <a:ext uri="{FF2B5EF4-FFF2-40B4-BE49-F238E27FC236}">
                <a16:creationId xmlns:a16="http://schemas.microsoft.com/office/drawing/2014/main" id="{9C8700E1-FB6C-4DAC-BEC8-418F47A7E81F}"/>
              </a:ext>
            </a:extLst>
          </p:cNvPr>
          <p:cNvSpPr txBox="1"/>
          <p:nvPr/>
        </p:nvSpPr>
        <p:spPr>
          <a:xfrm>
            <a:off x="243282" y="1442906"/>
            <a:ext cx="3875712" cy="3139321"/>
          </a:xfrm>
          <a:prstGeom prst="rect">
            <a:avLst/>
          </a:prstGeom>
          <a:noFill/>
        </p:spPr>
        <p:txBody>
          <a:bodyPr wrap="square" rtlCol="0">
            <a:spAutoFit/>
          </a:bodyPr>
          <a:lstStyle/>
          <a:p>
            <a:r>
              <a:rPr lang="en-US" dirty="0">
                <a:effectLst/>
              </a:rPr>
              <a:t>The </a:t>
            </a:r>
            <a:r>
              <a:rPr lang="en-US" b="1" dirty="0">
                <a:effectLst/>
              </a:rPr>
              <a:t>Scanning new invoices</a:t>
            </a:r>
            <a:r>
              <a:rPr lang="en-US" dirty="0">
                <a:effectLst/>
              </a:rPr>
              <a:t> step is intended for clients with 'full service' accounts. At this step, such clients can add scanned invoices to the system so that </a:t>
            </a:r>
            <a:r>
              <a:rPr lang="en-US" dirty="0" err="1">
                <a:effectLst/>
              </a:rPr>
              <a:t>Petrosoft</a:t>
            </a:r>
            <a:r>
              <a:rPr lang="en-US" dirty="0">
                <a:effectLst/>
              </a:rPr>
              <a:t> representatives can enter the invoices data for them.</a:t>
            </a:r>
          </a:p>
          <a:p>
            <a:endParaRPr lang="en-US" dirty="0">
              <a:effectLst/>
            </a:endParaRPr>
          </a:p>
          <a:p>
            <a:r>
              <a:rPr lang="en-US" dirty="0">
                <a:effectLst/>
              </a:rPr>
              <a:t>To add a scanned invoice:</a:t>
            </a:r>
          </a:p>
          <a:p>
            <a:endParaRPr lang="en-US" dirty="0">
              <a:effectLst/>
            </a:endParaRPr>
          </a:p>
          <a:p>
            <a:r>
              <a:rPr lang="en-US" b="0" i="0" dirty="0">
                <a:effectLst/>
              </a:rPr>
              <a:t>In the Manager's Daily Workflow, move to the </a:t>
            </a:r>
            <a:r>
              <a:rPr lang="en-US" b="1" i="0" dirty="0">
                <a:effectLst/>
              </a:rPr>
              <a:t>Scanning new invoices</a:t>
            </a:r>
            <a:r>
              <a:rPr lang="en-US" b="0" i="0" dirty="0">
                <a:effectLst/>
              </a:rPr>
              <a:t> step.</a:t>
            </a:r>
          </a:p>
        </p:txBody>
      </p:sp>
      <p:pic>
        <p:nvPicPr>
          <p:cNvPr id="8" name="Picture 7" descr="Graphical user interface, text, application&#10;&#10;Description automatically generated">
            <a:extLst>
              <a:ext uri="{FF2B5EF4-FFF2-40B4-BE49-F238E27FC236}">
                <a16:creationId xmlns:a16="http://schemas.microsoft.com/office/drawing/2014/main" id="{82C798F3-AEA2-4DA9-ABD4-BF3F61E01BF3}"/>
              </a:ext>
            </a:extLst>
          </p:cNvPr>
          <p:cNvPicPr>
            <a:picLocks noChangeAspect="1"/>
          </p:cNvPicPr>
          <p:nvPr/>
        </p:nvPicPr>
        <p:blipFill rotWithShape="1">
          <a:blip r:embed="rId2">
            <a:extLst>
              <a:ext uri="{28A0092B-C50C-407E-A947-70E740481C1C}">
                <a14:useLocalDpi xmlns:a14="http://schemas.microsoft.com/office/drawing/2010/main" val="0"/>
              </a:ext>
            </a:extLst>
          </a:blip>
          <a:srcRect b="34934"/>
          <a:stretch/>
        </p:blipFill>
        <p:spPr>
          <a:xfrm>
            <a:off x="4763226" y="1169377"/>
            <a:ext cx="1918927" cy="4106321"/>
          </a:xfrm>
          <a:prstGeom prst="rect">
            <a:avLst/>
          </a:prstGeom>
        </p:spPr>
      </p:pic>
      <p:sp>
        <p:nvSpPr>
          <p:cNvPr id="9" name="Rectangle 8">
            <a:extLst>
              <a:ext uri="{FF2B5EF4-FFF2-40B4-BE49-F238E27FC236}">
                <a16:creationId xmlns:a16="http://schemas.microsoft.com/office/drawing/2014/main" id="{932E63F1-B84E-41FE-B41D-3CE5B5E3AC5D}"/>
              </a:ext>
            </a:extLst>
          </p:cNvPr>
          <p:cNvSpPr/>
          <p:nvPr/>
        </p:nvSpPr>
        <p:spPr>
          <a:xfrm>
            <a:off x="4763226" y="2699238"/>
            <a:ext cx="1918927" cy="606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4ACECC5C-41A5-4C2F-B405-E8251BC43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405" y="1169377"/>
            <a:ext cx="1984395" cy="4106322"/>
          </a:xfrm>
          <a:prstGeom prst="rect">
            <a:avLst/>
          </a:prstGeom>
        </p:spPr>
      </p:pic>
      <p:sp>
        <p:nvSpPr>
          <p:cNvPr id="12" name="Arrow: Right 11">
            <a:extLst>
              <a:ext uri="{FF2B5EF4-FFF2-40B4-BE49-F238E27FC236}">
                <a16:creationId xmlns:a16="http://schemas.microsoft.com/office/drawing/2014/main" id="{F270A557-3835-4585-B0DE-A2A583AB9F70}"/>
              </a:ext>
            </a:extLst>
          </p:cNvPr>
          <p:cNvSpPr/>
          <p:nvPr/>
        </p:nvSpPr>
        <p:spPr>
          <a:xfrm>
            <a:off x="7536575" y="277025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8D01E1-F7C4-4559-9294-A02678C10599}"/>
              </a:ext>
            </a:extLst>
          </p:cNvPr>
          <p:cNvSpPr/>
          <p:nvPr/>
        </p:nvSpPr>
        <p:spPr>
          <a:xfrm>
            <a:off x="9369405" y="2164360"/>
            <a:ext cx="1984395" cy="60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70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0762-DFD6-4265-BF66-9EFA52C75894}"/>
              </a:ext>
            </a:extLst>
          </p:cNvPr>
          <p:cNvSpPr>
            <a:spLocks noGrp="1"/>
          </p:cNvSpPr>
          <p:nvPr>
            <p:ph type="ctrTitle"/>
          </p:nvPr>
        </p:nvSpPr>
        <p:spPr/>
        <p:txBody>
          <a:bodyPr/>
          <a:lstStyle/>
          <a:p>
            <a:r>
              <a:rPr lang="en-US" dirty="0"/>
              <a:t>DPS using CSO Mobile</a:t>
            </a:r>
          </a:p>
        </p:txBody>
      </p:sp>
    </p:spTree>
    <p:extLst>
      <p:ext uri="{BB962C8B-B14F-4D97-AF65-F5344CB8AC3E}">
        <p14:creationId xmlns:p14="http://schemas.microsoft.com/office/powerpoint/2010/main" val="251340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B9E-06B9-4458-B089-6D56CBD9F1C5}"/>
              </a:ext>
            </a:extLst>
          </p:cNvPr>
          <p:cNvSpPr>
            <a:spLocks noGrp="1"/>
          </p:cNvSpPr>
          <p:nvPr>
            <p:ph type="title"/>
          </p:nvPr>
        </p:nvSpPr>
        <p:spPr/>
        <p:txBody>
          <a:bodyPr/>
          <a:lstStyle/>
          <a:p>
            <a:r>
              <a:rPr lang="en-US" dirty="0"/>
              <a:t>DPS (Data Processing Subscription) using CSO Mobile</a:t>
            </a:r>
          </a:p>
        </p:txBody>
      </p:sp>
      <p:sp>
        <p:nvSpPr>
          <p:cNvPr id="4" name="TextBox 3">
            <a:extLst>
              <a:ext uri="{FF2B5EF4-FFF2-40B4-BE49-F238E27FC236}">
                <a16:creationId xmlns:a16="http://schemas.microsoft.com/office/drawing/2014/main" id="{C597FB02-9816-46D0-9A7D-511221B948FF}"/>
              </a:ext>
            </a:extLst>
          </p:cNvPr>
          <p:cNvSpPr txBox="1"/>
          <p:nvPr/>
        </p:nvSpPr>
        <p:spPr>
          <a:xfrm>
            <a:off x="587231" y="1166842"/>
            <a:ext cx="4431998" cy="4524315"/>
          </a:xfrm>
          <a:prstGeom prst="rect">
            <a:avLst/>
          </a:prstGeom>
          <a:noFill/>
        </p:spPr>
        <p:txBody>
          <a:bodyPr wrap="square" rtlCol="0">
            <a:spAutoFit/>
          </a:bodyPr>
          <a:lstStyle/>
          <a:p>
            <a:pPr algn="l"/>
            <a:r>
              <a:rPr lang="en-US" b="0" i="0" dirty="0">
                <a:effectLst/>
              </a:rPr>
              <a:t>With CStoreOffice® Mobile App installed on a mobile device, you can take pictures of paper invoices and upload them to the CStoreOffice® data center.</a:t>
            </a:r>
          </a:p>
          <a:p>
            <a:pPr algn="l"/>
            <a:endParaRPr lang="en-US" b="0" i="0" dirty="0">
              <a:effectLst/>
            </a:endParaRPr>
          </a:p>
          <a:p>
            <a:pPr algn="l"/>
            <a:r>
              <a:rPr lang="en-US" b="0" i="0" dirty="0" err="1">
                <a:effectLst/>
              </a:rPr>
              <a:t>Petrosoft</a:t>
            </a:r>
            <a:r>
              <a:rPr lang="en-US" b="0" i="0" dirty="0">
                <a:effectLst/>
              </a:rPr>
              <a:t> operators will then turn these documents into electronic invoices, and the invoice data will become available in CStoreOffice®.</a:t>
            </a:r>
          </a:p>
          <a:p>
            <a:pPr algn="l"/>
            <a:endParaRPr lang="en-US" b="0" i="0" dirty="0">
              <a:effectLst/>
            </a:endParaRPr>
          </a:p>
          <a:p>
            <a:pPr algn="l"/>
            <a:r>
              <a:rPr lang="en-US" b="0" i="0" dirty="0">
                <a:effectLst/>
              </a:rPr>
              <a:t>This option can be thought of as a 'mobile version' of Docs Scanner.</a:t>
            </a:r>
          </a:p>
          <a:p>
            <a:pPr algn="l"/>
            <a:endParaRPr lang="en-US" dirty="0"/>
          </a:p>
          <a:p>
            <a:pPr algn="l"/>
            <a:r>
              <a:rPr lang="en-US" b="0" i="0" dirty="0">
                <a:effectLst/>
              </a:rPr>
              <a:t>To scan an invoice with CStoreOffice® Mobile App, open the app.</a:t>
            </a:r>
          </a:p>
          <a:p>
            <a:endParaRPr lang="en-US" dirty="0"/>
          </a:p>
        </p:txBody>
      </p:sp>
      <p:pic>
        <p:nvPicPr>
          <p:cNvPr id="6" name="Picture 5" descr="A city skyline at night&#10;&#10;Description automatically generated with low confidence">
            <a:extLst>
              <a:ext uri="{FF2B5EF4-FFF2-40B4-BE49-F238E27FC236}">
                <a16:creationId xmlns:a16="http://schemas.microsoft.com/office/drawing/2014/main" id="{042D627F-00B5-4B58-BA5E-29DC01ABB51F}"/>
              </a:ext>
            </a:extLst>
          </p:cNvPr>
          <p:cNvPicPr>
            <a:picLocks noChangeAspect="1"/>
          </p:cNvPicPr>
          <p:nvPr/>
        </p:nvPicPr>
        <p:blipFill rotWithShape="1">
          <a:blip r:embed="rId2">
            <a:extLst>
              <a:ext uri="{28A0092B-C50C-407E-A947-70E740481C1C}">
                <a14:useLocalDpi xmlns:a14="http://schemas.microsoft.com/office/drawing/2010/main" val="0"/>
              </a:ext>
            </a:extLst>
          </a:blip>
          <a:srcRect t="4858" b="13481"/>
          <a:stretch/>
        </p:blipFill>
        <p:spPr>
          <a:xfrm>
            <a:off x="6993830" y="1392572"/>
            <a:ext cx="2234060" cy="3951216"/>
          </a:xfrm>
          <a:prstGeom prst="rect">
            <a:avLst/>
          </a:prstGeom>
        </p:spPr>
      </p:pic>
      <p:sp>
        <p:nvSpPr>
          <p:cNvPr id="7" name="Rectangle 6">
            <a:extLst>
              <a:ext uri="{FF2B5EF4-FFF2-40B4-BE49-F238E27FC236}">
                <a16:creationId xmlns:a16="http://schemas.microsoft.com/office/drawing/2014/main" id="{CBB6C4CF-48CC-47CA-83A9-DD8EDC09E0D3}"/>
              </a:ext>
            </a:extLst>
          </p:cNvPr>
          <p:cNvSpPr/>
          <p:nvPr/>
        </p:nvSpPr>
        <p:spPr>
          <a:xfrm>
            <a:off x="6993830" y="1514212"/>
            <a:ext cx="707264" cy="675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80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4" name="TextBox 3">
            <a:extLst>
              <a:ext uri="{FF2B5EF4-FFF2-40B4-BE49-F238E27FC236}">
                <a16:creationId xmlns:a16="http://schemas.microsoft.com/office/drawing/2014/main" id="{7C9C4D0A-536D-4634-89D8-79FA1A8BF25F}"/>
              </a:ext>
            </a:extLst>
          </p:cNvPr>
          <p:cNvSpPr txBox="1"/>
          <p:nvPr/>
        </p:nvSpPr>
        <p:spPr>
          <a:xfrm>
            <a:off x="872693" y="2321004"/>
            <a:ext cx="3327343" cy="2215991"/>
          </a:xfrm>
          <a:prstGeom prst="rect">
            <a:avLst/>
          </a:prstGeom>
          <a:noFill/>
        </p:spPr>
        <p:txBody>
          <a:bodyPr wrap="square" rtlCol="0">
            <a:spAutoFit/>
          </a:bodyPr>
          <a:lstStyle/>
          <a:p>
            <a:r>
              <a:rPr lang="en-US" sz="2000" b="0" i="0" dirty="0">
                <a:effectLst/>
              </a:rPr>
              <a:t>At the bottom of the Summary view, tap the location name and from the list, select the location for which you want to add the invoice.</a:t>
            </a:r>
          </a:p>
          <a:p>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4B6FF66F-FF54-4B52-AD27-79A63B907100}"/>
              </a:ext>
            </a:extLst>
          </p:cNvPr>
          <p:cNvPicPr>
            <a:picLocks noChangeAspect="1"/>
          </p:cNvPicPr>
          <p:nvPr/>
        </p:nvPicPr>
        <p:blipFill rotWithShape="1">
          <a:blip r:embed="rId2">
            <a:extLst>
              <a:ext uri="{28A0092B-C50C-407E-A947-70E740481C1C}">
                <a14:useLocalDpi xmlns:a14="http://schemas.microsoft.com/office/drawing/2010/main" val="0"/>
              </a:ext>
            </a:extLst>
          </a:blip>
          <a:srcRect t="7212" b="6323"/>
          <a:stretch/>
        </p:blipFill>
        <p:spPr>
          <a:xfrm>
            <a:off x="4613785" y="1119647"/>
            <a:ext cx="2273576" cy="4257696"/>
          </a:xfrm>
          <a:prstGeom prst="rect">
            <a:avLst/>
          </a:prstGeom>
        </p:spPr>
      </p:pic>
      <p:sp>
        <p:nvSpPr>
          <p:cNvPr id="9" name="Rectangle 8">
            <a:extLst>
              <a:ext uri="{FF2B5EF4-FFF2-40B4-BE49-F238E27FC236}">
                <a16:creationId xmlns:a16="http://schemas.microsoft.com/office/drawing/2014/main" id="{86A89773-7219-40FF-9CCD-DB6E606582F3}"/>
              </a:ext>
            </a:extLst>
          </p:cNvPr>
          <p:cNvSpPr/>
          <p:nvPr/>
        </p:nvSpPr>
        <p:spPr>
          <a:xfrm>
            <a:off x="4711923" y="4998079"/>
            <a:ext cx="326041" cy="320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Table&#10;&#10;Description automatically generated">
            <a:extLst>
              <a:ext uri="{FF2B5EF4-FFF2-40B4-BE49-F238E27FC236}">
                <a16:creationId xmlns:a16="http://schemas.microsoft.com/office/drawing/2014/main" id="{E89A3BF5-6779-4704-A6F9-56F74769D8CE}"/>
              </a:ext>
            </a:extLst>
          </p:cNvPr>
          <p:cNvPicPr>
            <a:picLocks noChangeAspect="1"/>
          </p:cNvPicPr>
          <p:nvPr/>
        </p:nvPicPr>
        <p:blipFill rotWithShape="1">
          <a:blip r:embed="rId3">
            <a:extLst>
              <a:ext uri="{28A0092B-C50C-407E-A947-70E740481C1C}">
                <a14:useLocalDpi xmlns:a14="http://schemas.microsoft.com/office/drawing/2010/main" val="0"/>
              </a:ext>
            </a:extLst>
          </a:blip>
          <a:srcRect t="7219" b="3909"/>
          <a:stretch/>
        </p:blipFill>
        <p:spPr>
          <a:xfrm>
            <a:off x="9256895" y="1046560"/>
            <a:ext cx="2195043" cy="4221726"/>
          </a:xfrm>
          <a:prstGeom prst="rect">
            <a:avLst/>
          </a:prstGeom>
        </p:spPr>
      </p:pic>
      <p:sp>
        <p:nvSpPr>
          <p:cNvPr id="12" name="Arrow: Right 11">
            <a:extLst>
              <a:ext uri="{FF2B5EF4-FFF2-40B4-BE49-F238E27FC236}">
                <a16:creationId xmlns:a16="http://schemas.microsoft.com/office/drawing/2014/main" id="{8639FAEE-7C08-400F-B041-4D910D0BF4BD}"/>
              </a:ext>
            </a:extLst>
          </p:cNvPr>
          <p:cNvSpPr/>
          <p:nvPr/>
        </p:nvSpPr>
        <p:spPr>
          <a:xfrm>
            <a:off x="7508147" y="294436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929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8B8-5805-4056-8169-B95B396A105A}"/>
              </a:ext>
            </a:extLst>
          </p:cNvPr>
          <p:cNvSpPr>
            <a:spLocks noGrp="1"/>
          </p:cNvSpPr>
          <p:nvPr>
            <p:ph type="title"/>
          </p:nvPr>
        </p:nvSpPr>
        <p:spPr/>
        <p:txBody>
          <a:bodyPr/>
          <a:lstStyle/>
          <a:p>
            <a:r>
              <a:rPr lang="en-US" dirty="0"/>
              <a:t>DPS (Data Processing Subscription) using CSO Mobile</a:t>
            </a:r>
          </a:p>
        </p:txBody>
      </p:sp>
      <p:sp>
        <p:nvSpPr>
          <p:cNvPr id="3" name="TextBox 2">
            <a:extLst>
              <a:ext uri="{FF2B5EF4-FFF2-40B4-BE49-F238E27FC236}">
                <a16:creationId xmlns:a16="http://schemas.microsoft.com/office/drawing/2014/main" id="{B2482D36-20D1-47A2-9B1A-4DBE3B9D21A7}"/>
              </a:ext>
            </a:extLst>
          </p:cNvPr>
          <p:cNvSpPr txBox="1"/>
          <p:nvPr/>
        </p:nvSpPr>
        <p:spPr>
          <a:xfrm>
            <a:off x="1350628" y="2413337"/>
            <a:ext cx="3196205" cy="1015663"/>
          </a:xfrm>
          <a:prstGeom prst="rect">
            <a:avLst/>
          </a:prstGeom>
          <a:noFill/>
        </p:spPr>
        <p:txBody>
          <a:bodyPr wrap="square" rtlCol="0">
            <a:spAutoFit/>
          </a:bodyPr>
          <a:lstStyle/>
          <a:p>
            <a:r>
              <a:rPr lang="en-US" sz="2000" b="0" i="0" dirty="0">
                <a:effectLst/>
              </a:rPr>
              <a:t>At the bottom of the Summary view, tap </a:t>
            </a:r>
            <a:r>
              <a:rPr lang="en-US" sz="2000" b="1" i="0" dirty="0">
                <a:solidFill>
                  <a:srgbClr val="FF0000"/>
                </a:solidFill>
                <a:effectLst/>
              </a:rPr>
              <a:t>Docs and Files</a:t>
            </a:r>
            <a:r>
              <a:rPr lang="en-US" sz="2000" b="0" i="0" dirty="0">
                <a:effectLst/>
              </a:rPr>
              <a:t>.</a:t>
            </a:r>
          </a:p>
        </p:txBody>
      </p:sp>
      <p:pic>
        <p:nvPicPr>
          <p:cNvPr id="6" name="Picture 5" descr="Graphical user interface, application&#10;&#10;Description automatically generated">
            <a:extLst>
              <a:ext uri="{FF2B5EF4-FFF2-40B4-BE49-F238E27FC236}">
                <a16:creationId xmlns:a16="http://schemas.microsoft.com/office/drawing/2014/main" id="{8BB4B276-6F97-41F5-AEFC-0F236D8A80BA}"/>
              </a:ext>
            </a:extLst>
          </p:cNvPr>
          <p:cNvPicPr>
            <a:picLocks noChangeAspect="1"/>
          </p:cNvPicPr>
          <p:nvPr/>
        </p:nvPicPr>
        <p:blipFill rotWithShape="1">
          <a:blip r:embed="rId2">
            <a:extLst>
              <a:ext uri="{28A0092B-C50C-407E-A947-70E740481C1C}">
                <a14:useLocalDpi xmlns:a14="http://schemas.microsoft.com/office/drawing/2010/main" val="0"/>
              </a:ext>
            </a:extLst>
          </a:blip>
          <a:srcRect t="8137" b="7349"/>
          <a:stretch/>
        </p:blipFill>
        <p:spPr>
          <a:xfrm>
            <a:off x="6696255" y="1079399"/>
            <a:ext cx="2321909" cy="4250084"/>
          </a:xfrm>
          <a:prstGeom prst="rect">
            <a:avLst/>
          </a:prstGeom>
        </p:spPr>
      </p:pic>
      <p:sp>
        <p:nvSpPr>
          <p:cNvPr id="7" name="Rectangle 6">
            <a:extLst>
              <a:ext uri="{FF2B5EF4-FFF2-40B4-BE49-F238E27FC236}">
                <a16:creationId xmlns:a16="http://schemas.microsoft.com/office/drawing/2014/main" id="{22BD8F9D-AC32-46E3-9D13-9B286B5CBF38}"/>
              </a:ext>
            </a:extLst>
          </p:cNvPr>
          <p:cNvSpPr/>
          <p:nvPr/>
        </p:nvSpPr>
        <p:spPr>
          <a:xfrm>
            <a:off x="7668457" y="5010702"/>
            <a:ext cx="377504" cy="318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30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etrosof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trosoft Theme" id="{A0088E81-B9BC-4251-B768-924C2C3DED32}" vid="{E2E0D73C-F21B-43E2-ACC7-C039F11418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F388AD49BB54A9B5AA60F80C5B242" ma:contentTypeVersion="2" ma:contentTypeDescription="Create a new document." ma:contentTypeScope="" ma:versionID="f04f537e79f29b39e77a19dde11105ae">
  <xsd:schema xmlns:xsd="http://www.w3.org/2001/XMLSchema" xmlns:xs="http://www.w3.org/2001/XMLSchema" xmlns:p="http://schemas.microsoft.com/office/2006/metadata/properties" xmlns:ns2="788830ea-b17b-4f65-9424-074af658c0ba" targetNamespace="http://schemas.microsoft.com/office/2006/metadata/properties" ma:root="true" ma:fieldsID="e6a2d9dc8e15b742c4e047ba41b635d8" ns2:_="">
    <xsd:import namespace="788830ea-b17b-4f65-9424-074af658c0b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830ea-b17b-4f65-9424-074af658c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7C73B2-3961-423D-B16A-BAF8CCBD4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830ea-b17b-4f65-9424-074af658c0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5593EF-566A-4C21-BE41-51BA10C77BB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8322ABE-A6D1-4A80-BE71-D757442FA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219</TotalTime>
  <Words>788</Words>
  <Application>Microsoft Office PowerPoint</Application>
  <PresentationFormat>Widescreen</PresentationFormat>
  <Paragraphs>87</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Segoe Pro</vt:lpstr>
      <vt:lpstr>Segoe Pro Light</vt:lpstr>
      <vt:lpstr>Petrosoft Theme</vt:lpstr>
      <vt:lpstr>Invoices Processing Purchases</vt:lpstr>
      <vt:lpstr>Your Trainer Jordan Bower  Please leave your email address in the comments section for a follow-up training survey</vt:lpstr>
      <vt:lpstr>Agenda</vt:lpstr>
      <vt:lpstr>DPS using Scanning New Invoices</vt:lpstr>
      <vt:lpstr>DPS (Data Processing Subscription) using Scanning New Invoices</vt:lpstr>
      <vt:lpstr>DPS using CSO Mobile</vt:lpstr>
      <vt:lpstr>DPS (Data Processing Subscription) using CSO Mobile</vt:lpstr>
      <vt:lpstr>DPS (Data Processing Subscription) using CSO Mobile</vt:lpstr>
      <vt:lpstr>DPS (Data Processing Subscription) using CSO Mobile</vt:lpstr>
      <vt:lpstr>DPS (Data Processing Subscription) using CSO Mobile</vt:lpstr>
      <vt:lpstr>DPS (Data Processing Subscription) using CSO Mobile</vt:lpstr>
      <vt:lpstr>DPS (Data Processing Subscription) using CSO Mobile</vt:lpstr>
      <vt:lpstr>DPS (Data Processing Subscription) using CSO Mobile</vt:lpstr>
      <vt:lpstr>DPS (Data Processing Subscription) using CSO Mobile</vt:lpstr>
      <vt:lpstr>New Invoices Entry</vt:lpstr>
      <vt:lpstr>New Invoices Entry</vt:lpstr>
      <vt:lpstr>Entering Purchases</vt:lpstr>
      <vt:lpstr>Entering Purchases</vt:lpstr>
      <vt:lpstr>Accept Pending Store Invoices</vt:lpstr>
      <vt:lpstr>Accept Pending Store Invoices</vt:lpstr>
      <vt:lpstr>Questions?</vt:lpstr>
      <vt:lpstr>For additional questions. Please contact our support team: 1. Sign-in to the CStoreOffice® website and create a support ticket 2. Create a support ticket from the CSO main page (before signing in) 3. Live chat with a support agent from the CSO main page (before signing in) 4. Contact support by phone at (412) 306-0640 REMINDER: Please leave your email address in the comments section for a follow-up training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Logan White</dc:creator>
  <cp:lastModifiedBy>Logan White</cp:lastModifiedBy>
  <cp:revision>4</cp:revision>
  <dcterms:created xsi:type="dcterms:W3CDTF">2021-12-10T20:22:38Z</dcterms:created>
  <dcterms:modified xsi:type="dcterms:W3CDTF">2022-02-01T15:36:58Z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0x0101005FFF388AD49BB54A9B5AA60F80C5B242</vt:lpwstr>
  </property>
</Properties>
</file>